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56" r:id="rId2"/>
    <p:sldId id="264" r:id="rId3"/>
    <p:sldId id="287" r:id="rId4"/>
    <p:sldId id="312" r:id="rId5"/>
    <p:sldId id="284" r:id="rId6"/>
    <p:sldId id="322" r:id="rId7"/>
    <p:sldId id="277" r:id="rId8"/>
    <p:sldId id="323" r:id="rId9"/>
    <p:sldId id="295" r:id="rId10"/>
    <p:sldId id="314" r:id="rId11"/>
    <p:sldId id="315" r:id="rId12"/>
    <p:sldId id="316" r:id="rId13"/>
    <p:sldId id="260" r:id="rId14"/>
    <p:sldId id="319" r:id="rId15"/>
    <p:sldId id="324" r:id="rId16"/>
    <p:sldId id="320" r:id="rId17"/>
    <p:sldId id="261" r:id="rId18"/>
    <p:sldId id="265" r:id="rId19"/>
    <p:sldId id="272" r:id="rId20"/>
  </p:sldIdLst>
  <p:sldSz cx="12192000" cy="6858000"/>
  <p:notesSz cx="6858000" cy="9144000"/>
  <p:embeddedFontLst>
    <p:embeddedFont>
      <p:font typeface="Adobe Arabic" panose="02040503050201020203" pitchFamily="18" charset="-78"/>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Myriad Pro" panose="020B0503030403020204" pitchFamily="34" charset="0"/>
      <p:regular r:id="rId31"/>
      <p:bold r:id="rId32"/>
      <p:italic r:id="rId33"/>
      <p:boldItalic r:id="rId34"/>
    </p:embeddedFont>
    <p:embeddedFont>
      <p:font typeface="Myriad Pro Light" panose="020B0403030403020204" pitchFamily="34" charset="0"/>
      <p:regular r:id="rId35"/>
      <p:bold r:id="rId36"/>
      <p:italic r:id="rId37"/>
      <p:boldItalic r:id="rId38"/>
    </p:embeddedFont>
    <p:embeddedFont>
      <p:font typeface="Tw Cen MT" panose="020B0602020104020603" pitchFamily="34" charset="0"/>
      <p:regular r:id="rId39"/>
      <p:bold r:id="rId40"/>
      <p:italic r:id="rId41"/>
      <p:boldItalic r:id="rId42"/>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49c36f7ba440b2cf" providerId="Windows Live"/>
      </p:ext>
    </p:extLst>
  </p:cmAuthor>
  <p:cmAuthor id="2" name="HP" initials="H" lastIdx="12" clrIdx="1">
    <p:extLst>
      <p:ext uri="{19B8F6BF-5375-455C-9EA6-DF929625EA0E}">
        <p15:presenceInfo xmlns:p15="http://schemas.microsoft.com/office/powerpoint/2012/main" userId="HP" providerId="None"/>
      </p:ext>
    </p:extLst>
  </p:cmAuthor>
  <p:cmAuthor id="3" name="Rana Abdallah" initials="RA" lastIdx="1" clrIdx="2">
    <p:extLst>
      <p:ext uri="{19B8F6BF-5375-455C-9EA6-DF929625EA0E}">
        <p15:presenceInfo xmlns:p15="http://schemas.microsoft.com/office/powerpoint/2012/main" userId="Rana Abdall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21"/>
    <a:srgbClr val="76B97F"/>
    <a:srgbClr val="34FFAE"/>
    <a:srgbClr val="53FF91"/>
    <a:srgbClr val="F9EC7B"/>
    <a:srgbClr val="003300"/>
    <a:srgbClr val="5DCCF3"/>
    <a:srgbClr val="0097D7"/>
    <a:srgbClr val="3BFF92"/>
    <a:srgbClr val="A8C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4027" autoAdjust="0"/>
  </p:normalViewPr>
  <p:slideViewPr>
    <p:cSldViewPr snapToGrid="0">
      <p:cViewPr varScale="1">
        <p:scale>
          <a:sx n="78" d="100"/>
          <a:sy n="78" d="100"/>
        </p:scale>
        <p:origin x="1075"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3" d="100"/>
          <a:sy n="53" d="100"/>
        </p:scale>
        <p:origin x="29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B2855A-6F92-4F21-9AF4-1C6C61C7E570}" type="datetimeFigureOut">
              <a:rPr lang="en-US" smtClean="0"/>
              <a:t>3/5/2022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765F1-61A3-4B48-89BA-04DB52F63135}" type="slidenum">
              <a:rPr lang="en-US" smtClean="0"/>
              <a:t>‹#›</a:t>
            </a:fld>
            <a:endParaRPr lang="en-US"/>
          </a:p>
        </p:txBody>
      </p:sp>
    </p:spTree>
    <p:extLst>
      <p:ext uri="{BB962C8B-B14F-4D97-AF65-F5344CB8AC3E}">
        <p14:creationId xmlns:p14="http://schemas.microsoft.com/office/powerpoint/2010/main" val="1496342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FE95E-0BA6-0E44-8426-B6AC935A2B8E}" type="datetimeFigureOut">
              <a:rPr lang="x-none" smtClean="0"/>
              <a:t>3/5/2022</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708A6B-DD12-5C4E-A0BC-3BAD92526AA8}" type="slidenum">
              <a:rPr lang="x-none" smtClean="0"/>
              <a:t>‹#›</a:t>
            </a:fld>
            <a:endParaRPr lang="x-none"/>
          </a:p>
        </p:txBody>
      </p:sp>
    </p:spTree>
    <p:extLst>
      <p:ext uri="{BB962C8B-B14F-4D97-AF65-F5344CB8AC3E}">
        <p14:creationId xmlns:p14="http://schemas.microsoft.com/office/powerpoint/2010/main" val="22067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5708A6B-DD12-5C4E-A0BC-3BAD92526AA8}" type="slidenum">
              <a:rPr lang="x-none" smtClean="0"/>
              <a:t>4</a:t>
            </a:fld>
            <a:endParaRPr lang="x-none"/>
          </a:p>
        </p:txBody>
      </p:sp>
    </p:spTree>
    <p:extLst>
      <p:ext uri="{BB962C8B-B14F-4D97-AF65-F5344CB8AC3E}">
        <p14:creationId xmlns:p14="http://schemas.microsoft.com/office/powerpoint/2010/main" val="20812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5708A6B-DD12-5C4E-A0BC-3BAD92526AA8}" type="slidenum">
              <a:rPr lang="x-none" smtClean="0"/>
              <a:t>6</a:t>
            </a:fld>
            <a:endParaRPr lang="x-none"/>
          </a:p>
        </p:txBody>
      </p:sp>
    </p:spTree>
    <p:extLst>
      <p:ext uri="{BB962C8B-B14F-4D97-AF65-F5344CB8AC3E}">
        <p14:creationId xmlns:p14="http://schemas.microsoft.com/office/powerpoint/2010/main" val="394513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13</a:t>
            </a:fld>
            <a:endParaRPr lang="x-none"/>
          </a:p>
        </p:txBody>
      </p:sp>
    </p:spTree>
    <p:extLst>
      <p:ext uri="{BB962C8B-B14F-4D97-AF65-F5344CB8AC3E}">
        <p14:creationId xmlns:p14="http://schemas.microsoft.com/office/powerpoint/2010/main" val="286031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14</a:t>
            </a:fld>
            <a:endParaRPr lang="x-none"/>
          </a:p>
        </p:txBody>
      </p:sp>
    </p:spTree>
    <p:extLst>
      <p:ext uri="{BB962C8B-B14F-4D97-AF65-F5344CB8AC3E}">
        <p14:creationId xmlns:p14="http://schemas.microsoft.com/office/powerpoint/2010/main" val="342796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15</a:t>
            </a:fld>
            <a:endParaRPr lang="x-none"/>
          </a:p>
        </p:txBody>
      </p:sp>
    </p:spTree>
    <p:extLst>
      <p:ext uri="{BB962C8B-B14F-4D97-AF65-F5344CB8AC3E}">
        <p14:creationId xmlns:p14="http://schemas.microsoft.com/office/powerpoint/2010/main" val="3122359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16</a:t>
            </a:fld>
            <a:endParaRPr lang="x-none"/>
          </a:p>
        </p:txBody>
      </p:sp>
    </p:spTree>
    <p:extLst>
      <p:ext uri="{BB962C8B-B14F-4D97-AF65-F5344CB8AC3E}">
        <p14:creationId xmlns:p14="http://schemas.microsoft.com/office/powerpoint/2010/main" val="392612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الصفحة الرئيسية">
    <p:spTree>
      <p:nvGrpSpPr>
        <p:cNvPr id="1" name=""/>
        <p:cNvGrpSpPr/>
        <p:nvPr/>
      </p:nvGrpSpPr>
      <p:grpSpPr>
        <a:xfrm>
          <a:off x="0" y="0"/>
          <a:ext cx="0" cy="0"/>
          <a:chOff x="0" y="0"/>
          <a:chExt cx="0" cy="0"/>
        </a:xfrm>
      </p:grpSpPr>
      <p:sp>
        <p:nvSpPr>
          <p:cNvPr id="6" name="Picture Placeholder 18">
            <a:extLst>
              <a:ext uri="{FF2B5EF4-FFF2-40B4-BE49-F238E27FC236}">
                <a16:creationId xmlns:a16="http://schemas.microsoft.com/office/drawing/2014/main" id="{6611C6F5-8055-AA46-A236-8AD918713B9C}"/>
              </a:ext>
            </a:extLst>
          </p:cNvPr>
          <p:cNvSpPr>
            <a:spLocks noGrp="1"/>
          </p:cNvSpPr>
          <p:nvPr>
            <p:ph type="pic" idx="12" hasCustomPrompt="1"/>
          </p:nvPr>
        </p:nvSpPr>
        <p:spPr>
          <a:xfrm flipH="1">
            <a:off x="1210019" y="2607882"/>
            <a:ext cx="2975891" cy="2975891"/>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7" name="Group 6">
            <a:extLst>
              <a:ext uri="{FF2B5EF4-FFF2-40B4-BE49-F238E27FC236}">
                <a16:creationId xmlns:a16="http://schemas.microsoft.com/office/drawing/2014/main" id="{EB8CAD8A-44BB-FD4D-AD11-A32F70939FB0}"/>
              </a:ext>
            </a:extLst>
          </p:cNvPr>
          <p:cNvGrpSpPr/>
          <p:nvPr userDrawn="1"/>
        </p:nvGrpSpPr>
        <p:grpSpPr>
          <a:xfrm flipV="1">
            <a:off x="0" y="2989854"/>
            <a:ext cx="12192000" cy="2226327"/>
            <a:chOff x="44070" y="1918544"/>
            <a:chExt cx="16591967" cy="3046539"/>
          </a:xfrm>
          <a:solidFill>
            <a:schemeClr val="accent1">
              <a:lumMod val="60000"/>
              <a:lumOff val="40000"/>
            </a:schemeClr>
          </a:solidFill>
        </p:grpSpPr>
        <p:grpSp>
          <p:nvGrpSpPr>
            <p:cNvPr id="8" name="Group 7">
              <a:extLst>
                <a:ext uri="{FF2B5EF4-FFF2-40B4-BE49-F238E27FC236}">
                  <a16:creationId xmlns:a16="http://schemas.microsoft.com/office/drawing/2014/main" id="{A0599AE5-D3E6-A749-AE0A-779FCFDEACBF}"/>
                </a:ext>
              </a:extLst>
            </p:cNvPr>
            <p:cNvGrpSpPr/>
            <p:nvPr/>
          </p:nvGrpSpPr>
          <p:grpSpPr>
            <a:xfrm rot="10800000" flipH="1">
              <a:off x="44070" y="3559555"/>
              <a:ext cx="6629001" cy="1405528"/>
              <a:chOff x="4802629" y="2023474"/>
              <a:chExt cx="6629001" cy="1405528"/>
            </a:xfrm>
            <a:grpFill/>
          </p:grpSpPr>
          <p:sp>
            <p:nvSpPr>
              <p:cNvPr id="13" name="Rectangle 12">
                <a:extLst>
                  <a:ext uri="{FF2B5EF4-FFF2-40B4-BE49-F238E27FC236}">
                    <a16:creationId xmlns:a16="http://schemas.microsoft.com/office/drawing/2014/main" id="{78DF3642-0962-F24A-BFBC-9894FFB55462}"/>
                  </a:ext>
                </a:extLst>
              </p:cNvPr>
              <p:cNvSpPr/>
              <p:nvPr userDrawn="1"/>
            </p:nvSpPr>
            <p:spPr>
              <a:xfrm>
                <a:off x="4802629" y="3200401"/>
                <a:ext cx="1332853" cy="228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14" name="Rectangle 13">
                <a:extLst>
                  <a:ext uri="{FF2B5EF4-FFF2-40B4-BE49-F238E27FC236}">
                    <a16:creationId xmlns:a16="http://schemas.microsoft.com/office/drawing/2014/main" id="{F13155A9-F24C-B642-A217-08F4178E23DF}"/>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15" name="Freeform: Shape 9">
                <a:extLst>
                  <a:ext uri="{FF2B5EF4-FFF2-40B4-BE49-F238E27FC236}">
                    <a16:creationId xmlns:a16="http://schemas.microsoft.com/office/drawing/2014/main" id="{2A5B9162-0B8A-F240-9286-A01F16A7F330}"/>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grpSp>
        <p:grpSp>
          <p:nvGrpSpPr>
            <p:cNvPr id="9" name="Group 8">
              <a:extLst>
                <a:ext uri="{FF2B5EF4-FFF2-40B4-BE49-F238E27FC236}">
                  <a16:creationId xmlns:a16="http://schemas.microsoft.com/office/drawing/2014/main" id="{7884DBF1-C06A-214D-A52A-BF8DCAC7B0A9}"/>
                </a:ext>
              </a:extLst>
            </p:cNvPr>
            <p:cNvGrpSpPr/>
            <p:nvPr/>
          </p:nvGrpSpPr>
          <p:grpSpPr>
            <a:xfrm flipH="1">
              <a:off x="760370" y="1918544"/>
              <a:ext cx="15875667" cy="1405526"/>
              <a:chOff x="-4444037" y="2023474"/>
              <a:chExt cx="15875667" cy="1405526"/>
            </a:xfrm>
            <a:grpFill/>
          </p:grpSpPr>
          <p:sp>
            <p:nvSpPr>
              <p:cNvPr id="10" name="Rectangle 9">
                <a:extLst>
                  <a:ext uri="{FF2B5EF4-FFF2-40B4-BE49-F238E27FC236}">
                    <a16:creationId xmlns:a16="http://schemas.microsoft.com/office/drawing/2014/main" id="{105539B5-C86A-ED48-8002-767FA340AAE0}"/>
                  </a:ext>
                </a:extLst>
              </p:cNvPr>
              <p:cNvSpPr/>
              <p:nvPr userDrawn="1"/>
            </p:nvSpPr>
            <p:spPr>
              <a:xfrm>
                <a:off x="-4444037" y="3200399"/>
                <a:ext cx="10579518" cy="228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54DA486-461F-C14F-970A-C69BA5DB6082}"/>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5">
                <a:extLst>
                  <a:ext uri="{FF2B5EF4-FFF2-40B4-BE49-F238E27FC236}">
                    <a16:creationId xmlns:a16="http://schemas.microsoft.com/office/drawing/2014/main" id="{CD2EB0AE-1641-7A43-B281-79E23C30B74C}"/>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grpSp>
      </p:grpSp>
    </p:spTree>
    <p:extLst>
      <p:ext uri="{BB962C8B-B14F-4D97-AF65-F5344CB8AC3E}">
        <p14:creationId xmlns:p14="http://schemas.microsoft.com/office/powerpoint/2010/main" val="425831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المرحلة التعليمية - ٦">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33D4E961-0C94-2744-ADC2-0AAC38E3584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401097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المرحلة التعليمية - ٦">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1DCABD-1EAF-BD45-B587-90F02EA4C586}"/>
              </a:ext>
            </a:extLst>
          </p:cNvPr>
          <p:cNvSpPr>
            <a:spLocks noGrp="1"/>
          </p:cNvSpPr>
          <p:nvPr>
            <p:ph type="pic" sz="quarter" idx="10"/>
          </p:nvPr>
        </p:nvSpPr>
        <p:spPr>
          <a:xfrm>
            <a:off x="917211" y="0"/>
            <a:ext cx="4057650" cy="6858000"/>
          </a:xfrm>
          <a:prstGeom prst="rect">
            <a:avLst/>
          </a:prstGeom>
          <a:solidFill>
            <a:schemeClr val="bg1">
              <a:lumMod val="95000"/>
            </a:schemeClr>
          </a:solidFill>
        </p:spPr>
        <p:txBody>
          <a:bodyPr/>
          <a:lstStyle/>
          <a:p>
            <a:pPr marL="228594" indent="-228594" algn="l" defTabSz="914377" rtl="0" eaLnBrk="1" latinLnBrk="0" hangingPunct="1">
              <a:lnSpc>
                <a:spcPct val="90000"/>
              </a:lnSpc>
              <a:spcBef>
                <a:spcPts val="1000"/>
              </a:spcBef>
              <a:buFont typeface="Arial" panose="020B0604020202020204" pitchFamily="34" charset="0"/>
              <a:buChar char="•"/>
            </a:pPr>
            <a:endParaRPr lang="en-US"/>
          </a:p>
        </p:txBody>
      </p:sp>
      <p:pic>
        <p:nvPicPr>
          <p:cNvPr id="5" name="Graphic 4">
            <a:extLst>
              <a:ext uri="{FF2B5EF4-FFF2-40B4-BE49-F238E27FC236}">
                <a16:creationId xmlns:a16="http://schemas.microsoft.com/office/drawing/2014/main" id="{13ADA13F-C2A7-624F-B9D3-0F0511EA4D8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425903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المرحلة التعليمية - ٦">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1DCABD-1EAF-BD45-B587-90F02EA4C586}"/>
              </a:ext>
            </a:extLst>
          </p:cNvPr>
          <p:cNvSpPr>
            <a:spLocks noGrp="1"/>
          </p:cNvSpPr>
          <p:nvPr>
            <p:ph type="pic" sz="quarter" idx="10"/>
          </p:nvPr>
        </p:nvSpPr>
        <p:spPr>
          <a:xfrm>
            <a:off x="5298370" y="-1"/>
            <a:ext cx="6893630" cy="4397447"/>
          </a:xfrm>
          <a:prstGeom prst="rect">
            <a:avLst/>
          </a:prstGeom>
          <a:solidFill>
            <a:schemeClr val="bg1">
              <a:lumMod val="95000"/>
            </a:schemeClr>
          </a:solidFill>
        </p:spPr>
        <p:txBody>
          <a:bodyPr/>
          <a:lstStyle/>
          <a:p>
            <a:pPr marL="228594" indent="-228594" algn="l" defTabSz="914377" rtl="0" eaLnBrk="1" latinLnBrk="0" hangingPunct="1">
              <a:lnSpc>
                <a:spcPct val="90000"/>
              </a:lnSpc>
              <a:spcBef>
                <a:spcPts val="1000"/>
              </a:spcBef>
              <a:buFont typeface="Arial" panose="020B0604020202020204" pitchFamily="34" charset="0"/>
              <a:buChar char="•"/>
            </a:pPr>
            <a:endParaRPr lang="en-US" dirty="0"/>
          </a:p>
        </p:txBody>
      </p:sp>
      <p:sp>
        <p:nvSpPr>
          <p:cNvPr id="150" name="Rectangle 149">
            <a:extLst>
              <a:ext uri="{FF2B5EF4-FFF2-40B4-BE49-F238E27FC236}">
                <a16:creationId xmlns:a16="http://schemas.microsoft.com/office/drawing/2014/main" id="{BF645C9C-170A-B94C-98F7-487AAFF3F500}"/>
              </a:ext>
            </a:extLst>
          </p:cNvPr>
          <p:cNvSpPr/>
          <p:nvPr userDrawn="1"/>
        </p:nvSpPr>
        <p:spPr>
          <a:xfrm>
            <a:off x="-1" y="4397447"/>
            <a:ext cx="12192001" cy="2467478"/>
          </a:xfrm>
          <a:prstGeom prst="rect">
            <a:avLst/>
          </a:prstGeom>
          <a:solidFill>
            <a:srgbClr val="0097D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1" name="Rectangle 150">
            <a:extLst>
              <a:ext uri="{FF2B5EF4-FFF2-40B4-BE49-F238E27FC236}">
                <a16:creationId xmlns:a16="http://schemas.microsoft.com/office/drawing/2014/main" id="{6CD0B032-9BDF-6944-9BE5-181F51389F50}"/>
              </a:ext>
            </a:extLst>
          </p:cNvPr>
          <p:cNvSpPr/>
          <p:nvPr userDrawn="1"/>
        </p:nvSpPr>
        <p:spPr>
          <a:xfrm>
            <a:off x="8952511"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2" name="Isosceles Triangle 4">
            <a:extLst>
              <a:ext uri="{FF2B5EF4-FFF2-40B4-BE49-F238E27FC236}">
                <a16:creationId xmlns:a16="http://schemas.microsoft.com/office/drawing/2014/main" id="{DCBFBA9C-CDA5-564B-A644-387B47D7477A}"/>
              </a:ext>
            </a:extLst>
          </p:cNvPr>
          <p:cNvSpPr/>
          <p:nvPr userDrawn="1"/>
        </p:nvSpPr>
        <p:spPr>
          <a:xfrm>
            <a:off x="10068511" y="4705903"/>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3" name="Rectangle 152">
            <a:extLst>
              <a:ext uri="{FF2B5EF4-FFF2-40B4-BE49-F238E27FC236}">
                <a16:creationId xmlns:a16="http://schemas.microsoft.com/office/drawing/2014/main" id="{76AFCCA2-4AB1-0140-AD41-9209F05DE3EF}"/>
              </a:ext>
            </a:extLst>
          </p:cNvPr>
          <p:cNvSpPr/>
          <p:nvPr userDrawn="1"/>
        </p:nvSpPr>
        <p:spPr>
          <a:xfrm>
            <a:off x="6211195"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4" name="Isosceles Triangle 6">
            <a:extLst>
              <a:ext uri="{FF2B5EF4-FFF2-40B4-BE49-F238E27FC236}">
                <a16:creationId xmlns:a16="http://schemas.microsoft.com/office/drawing/2014/main" id="{A97A3492-E26E-D146-B33B-50422A2660B9}"/>
              </a:ext>
            </a:extLst>
          </p:cNvPr>
          <p:cNvSpPr/>
          <p:nvPr userDrawn="1"/>
        </p:nvSpPr>
        <p:spPr>
          <a:xfrm>
            <a:off x="7327195" y="4711553"/>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5" name="Rectangle 154">
            <a:extLst>
              <a:ext uri="{FF2B5EF4-FFF2-40B4-BE49-F238E27FC236}">
                <a16:creationId xmlns:a16="http://schemas.microsoft.com/office/drawing/2014/main" id="{D9791CCB-EFF4-184A-9592-9E0745BECC81}"/>
              </a:ext>
            </a:extLst>
          </p:cNvPr>
          <p:cNvSpPr/>
          <p:nvPr userDrawn="1"/>
        </p:nvSpPr>
        <p:spPr>
          <a:xfrm>
            <a:off x="3469880"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6" name="Isosceles Triangle 8">
            <a:extLst>
              <a:ext uri="{FF2B5EF4-FFF2-40B4-BE49-F238E27FC236}">
                <a16:creationId xmlns:a16="http://schemas.microsoft.com/office/drawing/2014/main" id="{4973A4EA-04F3-384E-9C41-1418BD4CD048}"/>
              </a:ext>
            </a:extLst>
          </p:cNvPr>
          <p:cNvSpPr/>
          <p:nvPr userDrawn="1"/>
        </p:nvSpPr>
        <p:spPr>
          <a:xfrm>
            <a:off x="4585880" y="4705427"/>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7" name="Rectangle 156">
            <a:extLst>
              <a:ext uri="{FF2B5EF4-FFF2-40B4-BE49-F238E27FC236}">
                <a16:creationId xmlns:a16="http://schemas.microsoft.com/office/drawing/2014/main" id="{2C3D4131-74E4-F14A-B874-7FCCDF166658}"/>
              </a:ext>
            </a:extLst>
          </p:cNvPr>
          <p:cNvSpPr/>
          <p:nvPr userDrawn="1"/>
        </p:nvSpPr>
        <p:spPr>
          <a:xfrm>
            <a:off x="728565"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8" name="Isosceles Triangle 10">
            <a:extLst>
              <a:ext uri="{FF2B5EF4-FFF2-40B4-BE49-F238E27FC236}">
                <a16:creationId xmlns:a16="http://schemas.microsoft.com/office/drawing/2014/main" id="{41597242-450B-6E41-AB44-C814B177678B}"/>
              </a:ext>
            </a:extLst>
          </p:cNvPr>
          <p:cNvSpPr/>
          <p:nvPr userDrawn="1"/>
        </p:nvSpPr>
        <p:spPr>
          <a:xfrm>
            <a:off x="1844565" y="4710345"/>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pic>
        <p:nvPicPr>
          <p:cNvPr id="294" name="Graphic 293">
            <a:extLst>
              <a:ext uri="{FF2B5EF4-FFF2-40B4-BE49-F238E27FC236}">
                <a16:creationId xmlns:a16="http://schemas.microsoft.com/office/drawing/2014/main" id="{757AA6CF-A0AC-C943-BF6E-1F418828E24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1823495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صفحة أسئلة نهاية الدرس">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37656BC-1C45-4743-BC4E-F8FCBDA4319E}"/>
              </a:ext>
            </a:extLst>
          </p:cNvPr>
          <p:cNvSpPr/>
          <p:nvPr userDrawn="1"/>
        </p:nvSpPr>
        <p:spPr>
          <a:xfrm flipH="1">
            <a:off x="-1812" y="987552"/>
            <a:ext cx="12210287" cy="5870448"/>
          </a:xfrm>
          <a:custGeom>
            <a:avLst/>
            <a:gdLst>
              <a:gd name="connsiteX0" fmla="*/ 18288 w 12271248"/>
              <a:gd name="connsiteY0" fmla="*/ 164592 h 5907024"/>
              <a:gd name="connsiteX1" fmla="*/ 1152144 w 12271248"/>
              <a:gd name="connsiteY1" fmla="*/ 164592 h 5907024"/>
              <a:gd name="connsiteX2" fmla="*/ 2011680 w 12271248"/>
              <a:gd name="connsiteY2" fmla="*/ 1060704 h 5907024"/>
              <a:gd name="connsiteX3" fmla="*/ 3017520 w 12271248"/>
              <a:gd name="connsiteY3" fmla="*/ 0 h 5907024"/>
              <a:gd name="connsiteX4" fmla="*/ 12271248 w 12271248"/>
              <a:gd name="connsiteY4" fmla="*/ 0 h 5907024"/>
              <a:gd name="connsiteX5" fmla="*/ 12271248 w 12271248"/>
              <a:gd name="connsiteY5" fmla="*/ 5907024 h 5907024"/>
              <a:gd name="connsiteX6" fmla="*/ 0 w 12271248"/>
              <a:gd name="connsiteY6" fmla="*/ 5907024 h 5907024"/>
              <a:gd name="connsiteX7" fmla="*/ 18288 w 12271248"/>
              <a:gd name="connsiteY7" fmla="*/ 164592 h 590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1248" h="5907024">
                <a:moveTo>
                  <a:pt x="18288" y="164592"/>
                </a:moveTo>
                <a:lnTo>
                  <a:pt x="1152144" y="164592"/>
                </a:lnTo>
                <a:lnTo>
                  <a:pt x="2011680" y="1060704"/>
                </a:lnTo>
                <a:lnTo>
                  <a:pt x="3017520" y="0"/>
                </a:lnTo>
                <a:lnTo>
                  <a:pt x="12271248" y="0"/>
                </a:lnTo>
                <a:lnTo>
                  <a:pt x="12271248" y="5907024"/>
                </a:lnTo>
                <a:lnTo>
                  <a:pt x="0" y="5907024"/>
                </a:lnTo>
                <a:lnTo>
                  <a:pt x="18288" y="164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x-none">
              <a:solidFill>
                <a:prstClr val="white"/>
              </a:solidFill>
              <a:latin typeface="Calibri" panose="020F0502020204030204"/>
            </a:endParaRPr>
          </a:p>
        </p:txBody>
      </p:sp>
      <p:sp>
        <p:nvSpPr>
          <p:cNvPr id="31" name="Freeform: Shape 17">
            <a:extLst>
              <a:ext uri="{FF2B5EF4-FFF2-40B4-BE49-F238E27FC236}">
                <a16:creationId xmlns:a16="http://schemas.microsoft.com/office/drawing/2014/main" id="{E8FCE7E0-F4D7-7E44-88D9-FEC854ACC48C}"/>
              </a:ext>
            </a:extLst>
          </p:cNvPr>
          <p:cNvSpPr/>
          <p:nvPr/>
        </p:nvSpPr>
        <p:spPr>
          <a:xfrm flipH="1">
            <a:off x="9444171"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DCB9BEA-5D49-9D47-B509-9216D2BFFFEC}"/>
              </a:ext>
            </a:extLst>
          </p:cNvPr>
          <p:cNvSpPr/>
          <p:nvPr/>
        </p:nvSpPr>
        <p:spPr>
          <a:xfrm flipH="1">
            <a:off x="9889348" y="-27363"/>
            <a:ext cx="685867" cy="2400657"/>
          </a:xfrm>
          <a:prstGeom prst="rect">
            <a:avLst/>
          </a:prstGeom>
        </p:spPr>
        <p:txBody>
          <a:bodyPr wrap="square">
            <a:spAutoFit/>
          </a:bodyPr>
          <a:lstStyle/>
          <a:p>
            <a:pPr algn="r" rtl="1"/>
            <a:r>
              <a:rPr lang="en-US" sz="15000" b="1" dirty="0">
                <a:solidFill>
                  <a:schemeClr val="bg1"/>
                </a:solidFill>
                <a:latin typeface="Adobe Arabic" panose="02040503050201020203" pitchFamily="18" charset="-78"/>
                <a:ea typeface="GE SS Two Light" panose="020A0503020102020204" pitchFamily="18" charset="-78"/>
                <a:cs typeface="Adobe Arabic" panose="02040503050201020203" pitchFamily="18" charset="-78"/>
              </a:rPr>
              <a:t>?</a:t>
            </a:r>
            <a:endParaRPr lang="x-none" sz="15000" b="1" dirty="0">
              <a:solidFill>
                <a:schemeClr val="bg1"/>
              </a:solidFill>
              <a:latin typeface="Adobe Arabic" panose="02040503050201020203" pitchFamily="18" charset="-78"/>
              <a:cs typeface="Adobe Arabic" panose="02040503050201020203" pitchFamily="18" charset="-78"/>
            </a:endParaRPr>
          </a:p>
        </p:txBody>
      </p:sp>
      <p:grpSp>
        <p:nvGrpSpPr>
          <p:cNvPr id="33" name="Group 32">
            <a:extLst>
              <a:ext uri="{FF2B5EF4-FFF2-40B4-BE49-F238E27FC236}">
                <a16:creationId xmlns:a16="http://schemas.microsoft.com/office/drawing/2014/main" id="{0D8CB12A-0005-E348-98AE-29700E8A197A}"/>
              </a:ext>
            </a:extLst>
          </p:cNvPr>
          <p:cNvGrpSpPr/>
          <p:nvPr/>
        </p:nvGrpSpPr>
        <p:grpSpPr>
          <a:xfrm flipV="1">
            <a:off x="-1812" y="531601"/>
            <a:ext cx="12191999" cy="1113164"/>
            <a:chOff x="-24048006" y="1918544"/>
            <a:chExt cx="33183930" cy="3046539"/>
          </a:xfrm>
          <a:solidFill>
            <a:schemeClr val="accent1">
              <a:lumMod val="60000"/>
              <a:lumOff val="40000"/>
            </a:schemeClr>
          </a:solidFill>
        </p:grpSpPr>
        <p:grpSp>
          <p:nvGrpSpPr>
            <p:cNvPr id="34" name="Group 33">
              <a:extLst>
                <a:ext uri="{FF2B5EF4-FFF2-40B4-BE49-F238E27FC236}">
                  <a16:creationId xmlns:a16="http://schemas.microsoft.com/office/drawing/2014/main" id="{3D6AD16F-9F27-D944-9FA2-96E7B79F1746}"/>
                </a:ext>
              </a:extLst>
            </p:cNvPr>
            <p:cNvGrpSpPr/>
            <p:nvPr/>
          </p:nvGrpSpPr>
          <p:grpSpPr>
            <a:xfrm rot="10800000" flipH="1">
              <a:off x="-24048006" y="3559555"/>
              <a:ext cx="30721077" cy="1405528"/>
              <a:chOff x="-19289447" y="2023474"/>
              <a:chExt cx="30721077" cy="1405528"/>
            </a:xfrm>
            <a:grpFill/>
          </p:grpSpPr>
          <p:sp>
            <p:nvSpPr>
              <p:cNvPr id="39" name="Rectangle 38">
                <a:extLst>
                  <a:ext uri="{FF2B5EF4-FFF2-40B4-BE49-F238E27FC236}">
                    <a16:creationId xmlns:a16="http://schemas.microsoft.com/office/drawing/2014/main" id="{FCBD1000-5F10-FF4E-992D-79E6D4FF3D70}"/>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40" name="Rectangle 39">
                <a:extLst>
                  <a:ext uri="{FF2B5EF4-FFF2-40B4-BE49-F238E27FC236}">
                    <a16:creationId xmlns:a16="http://schemas.microsoft.com/office/drawing/2014/main" id="{2728D07D-4F97-0842-B3D0-8CDE1A47556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41" name="Freeform: Shape 9">
                <a:extLst>
                  <a:ext uri="{FF2B5EF4-FFF2-40B4-BE49-F238E27FC236}">
                    <a16:creationId xmlns:a16="http://schemas.microsoft.com/office/drawing/2014/main" id="{ECD88AF7-C3EF-9C48-B66D-92DE09B52A03}"/>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6F18249C-3EF0-F747-8340-8EDD2052E39C}"/>
                </a:ext>
              </a:extLst>
            </p:cNvPr>
            <p:cNvGrpSpPr/>
            <p:nvPr/>
          </p:nvGrpSpPr>
          <p:grpSpPr>
            <a:xfrm flipH="1">
              <a:off x="760370" y="1918544"/>
              <a:ext cx="8375554" cy="1405531"/>
              <a:chOff x="3056076" y="2023474"/>
              <a:chExt cx="8375554" cy="1405531"/>
            </a:xfrm>
            <a:grpFill/>
          </p:grpSpPr>
          <p:sp>
            <p:nvSpPr>
              <p:cNvPr id="36" name="Rectangle 35">
                <a:extLst>
                  <a:ext uri="{FF2B5EF4-FFF2-40B4-BE49-F238E27FC236}">
                    <a16:creationId xmlns:a16="http://schemas.microsoft.com/office/drawing/2014/main" id="{B65AAE35-B415-B444-88CB-A08A2329304E}"/>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5EA296-FFE3-4842-AFB6-DB2EFF541EED}"/>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5">
                <a:extLst>
                  <a:ext uri="{FF2B5EF4-FFF2-40B4-BE49-F238E27FC236}">
                    <a16:creationId xmlns:a16="http://schemas.microsoft.com/office/drawing/2014/main" id="{175EED14-E243-5C4B-8BD2-7942B5A83274}"/>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pic>
        <p:nvPicPr>
          <p:cNvPr id="17" name="Graphic 16">
            <a:extLst>
              <a:ext uri="{FF2B5EF4-FFF2-40B4-BE49-F238E27FC236}">
                <a16:creationId xmlns:a16="http://schemas.microsoft.com/office/drawing/2014/main" id="{02253B45-F2B3-DA4B-ADB0-62CDB7DA309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18" name="Title 1">
            <a:extLst>
              <a:ext uri="{FF2B5EF4-FFF2-40B4-BE49-F238E27FC236}">
                <a16:creationId xmlns:a16="http://schemas.microsoft.com/office/drawing/2014/main" id="{8F1D2377-54E5-434F-AD49-A359A39E2DD6}"/>
              </a:ext>
            </a:extLst>
          </p:cNvPr>
          <p:cNvSpPr txBox="1">
            <a:spLocks/>
          </p:cNvSpPr>
          <p:nvPr userDrawn="1"/>
        </p:nvSpPr>
        <p:spPr>
          <a:xfrm flipH="1">
            <a:off x="909490" y="8283"/>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End of Lesson Questions</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spTree>
    <p:extLst>
      <p:ext uri="{BB962C8B-B14F-4D97-AF65-F5344CB8AC3E}">
        <p14:creationId xmlns:p14="http://schemas.microsoft.com/office/powerpoint/2010/main" val="2171999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صفحة المراجع">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37656BC-1C45-4743-BC4E-F8FCBDA4319E}"/>
              </a:ext>
            </a:extLst>
          </p:cNvPr>
          <p:cNvSpPr/>
          <p:nvPr userDrawn="1"/>
        </p:nvSpPr>
        <p:spPr>
          <a:xfrm flipH="1">
            <a:off x="-9144" y="987552"/>
            <a:ext cx="12210287" cy="5870448"/>
          </a:xfrm>
          <a:custGeom>
            <a:avLst/>
            <a:gdLst>
              <a:gd name="connsiteX0" fmla="*/ 18288 w 12271248"/>
              <a:gd name="connsiteY0" fmla="*/ 164592 h 5907024"/>
              <a:gd name="connsiteX1" fmla="*/ 1152144 w 12271248"/>
              <a:gd name="connsiteY1" fmla="*/ 164592 h 5907024"/>
              <a:gd name="connsiteX2" fmla="*/ 2011680 w 12271248"/>
              <a:gd name="connsiteY2" fmla="*/ 1060704 h 5907024"/>
              <a:gd name="connsiteX3" fmla="*/ 3017520 w 12271248"/>
              <a:gd name="connsiteY3" fmla="*/ 0 h 5907024"/>
              <a:gd name="connsiteX4" fmla="*/ 12271248 w 12271248"/>
              <a:gd name="connsiteY4" fmla="*/ 0 h 5907024"/>
              <a:gd name="connsiteX5" fmla="*/ 12271248 w 12271248"/>
              <a:gd name="connsiteY5" fmla="*/ 5907024 h 5907024"/>
              <a:gd name="connsiteX6" fmla="*/ 0 w 12271248"/>
              <a:gd name="connsiteY6" fmla="*/ 5907024 h 5907024"/>
              <a:gd name="connsiteX7" fmla="*/ 18288 w 12271248"/>
              <a:gd name="connsiteY7" fmla="*/ 164592 h 590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1248" h="5907024">
                <a:moveTo>
                  <a:pt x="18288" y="164592"/>
                </a:moveTo>
                <a:lnTo>
                  <a:pt x="1152144" y="164592"/>
                </a:lnTo>
                <a:lnTo>
                  <a:pt x="2011680" y="1060704"/>
                </a:lnTo>
                <a:lnTo>
                  <a:pt x="3017520" y="0"/>
                </a:lnTo>
                <a:lnTo>
                  <a:pt x="12271248" y="0"/>
                </a:lnTo>
                <a:lnTo>
                  <a:pt x="12271248" y="5907024"/>
                </a:lnTo>
                <a:lnTo>
                  <a:pt x="0" y="5907024"/>
                </a:lnTo>
                <a:lnTo>
                  <a:pt x="18288" y="164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x-none">
              <a:solidFill>
                <a:prstClr val="white"/>
              </a:solidFill>
              <a:latin typeface="Calibri" panose="020F0502020204030204"/>
            </a:endParaRPr>
          </a:p>
        </p:txBody>
      </p:sp>
      <p:sp>
        <p:nvSpPr>
          <p:cNvPr id="173" name="Rectangle 172">
            <a:extLst>
              <a:ext uri="{FF2B5EF4-FFF2-40B4-BE49-F238E27FC236}">
                <a16:creationId xmlns:a16="http://schemas.microsoft.com/office/drawing/2014/main" id="{FFAF48F0-8A9F-4643-BB2A-AF9545F753AE}"/>
              </a:ext>
            </a:extLst>
          </p:cNvPr>
          <p:cNvSpPr/>
          <p:nvPr userDrawn="1"/>
        </p:nvSpPr>
        <p:spPr>
          <a:xfrm flipH="1">
            <a:off x="709592" y="1784764"/>
            <a:ext cx="10698010" cy="425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x-none"/>
          </a:p>
        </p:txBody>
      </p:sp>
      <p:sp>
        <p:nvSpPr>
          <p:cNvPr id="31" name="Freeform: Shape 17">
            <a:extLst>
              <a:ext uri="{FF2B5EF4-FFF2-40B4-BE49-F238E27FC236}">
                <a16:creationId xmlns:a16="http://schemas.microsoft.com/office/drawing/2014/main" id="{E8FCE7E0-F4D7-7E44-88D9-FEC854ACC48C}"/>
              </a:ext>
            </a:extLst>
          </p:cNvPr>
          <p:cNvSpPr/>
          <p:nvPr/>
        </p:nvSpPr>
        <p:spPr>
          <a:xfrm flipH="1">
            <a:off x="9424071"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dirty="0"/>
          </a:p>
        </p:txBody>
      </p:sp>
      <p:grpSp>
        <p:nvGrpSpPr>
          <p:cNvPr id="33" name="Group 32">
            <a:extLst>
              <a:ext uri="{FF2B5EF4-FFF2-40B4-BE49-F238E27FC236}">
                <a16:creationId xmlns:a16="http://schemas.microsoft.com/office/drawing/2014/main" id="{0D8CB12A-0005-E348-98AE-29700E8A197A}"/>
              </a:ext>
            </a:extLst>
          </p:cNvPr>
          <p:cNvGrpSpPr/>
          <p:nvPr/>
        </p:nvGrpSpPr>
        <p:grpSpPr>
          <a:xfrm flipV="1">
            <a:off x="-9144" y="531601"/>
            <a:ext cx="12191999" cy="1113164"/>
            <a:chOff x="-24048006" y="1918544"/>
            <a:chExt cx="33183930" cy="3046539"/>
          </a:xfrm>
          <a:solidFill>
            <a:schemeClr val="accent1">
              <a:lumMod val="60000"/>
              <a:lumOff val="40000"/>
            </a:schemeClr>
          </a:solidFill>
        </p:grpSpPr>
        <p:grpSp>
          <p:nvGrpSpPr>
            <p:cNvPr id="34" name="Group 33">
              <a:extLst>
                <a:ext uri="{FF2B5EF4-FFF2-40B4-BE49-F238E27FC236}">
                  <a16:creationId xmlns:a16="http://schemas.microsoft.com/office/drawing/2014/main" id="{3D6AD16F-9F27-D944-9FA2-96E7B79F1746}"/>
                </a:ext>
              </a:extLst>
            </p:cNvPr>
            <p:cNvGrpSpPr/>
            <p:nvPr/>
          </p:nvGrpSpPr>
          <p:grpSpPr>
            <a:xfrm rot="10800000" flipH="1">
              <a:off x="-24048006" y="3559555"/>
              <a:ext cx="30721077" cy="1405528"/>
              <a:chOff x="-19289447" y="2023474"/>
              <a:chExt cx="30721077" cy="1405528"/>
            </a:xfrm>
            <a:grpFill/>
          </p:grpSpPr>
          <p:sp>
            <p:nvSpPr>
              <p:cNvPr id="39" name="Rectangle 38">
                <a:extLst>
                  <a:ext uri="{FF2B5EF4-FFF2-40B4-BE49-F238E27FC236}">
                    <a16:creationId xmlns:a16="http://schemas.microsoft.com/office/drawing/2014/main" id="{FCBD1000-5F10-FF4E-992D-79E6D4FF3D70}"/>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40" name="Rectangle 39">
                <a:extLst>
                  <a:ext uri="{FF2B5EF4-FFF2-40B4-BE49-F238E27FC236}">
                    <a16:creationId xmlns:a16="http://schemas.microsoft.com/office/drawing/2014/main" id="{2728D07D-4F97-0842-B3D0-8CDE1A47556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41" name="Freeform: Shape 9">
                <a:extLst>
                  <a:ext uri="{FF2B5EF4-FFF2-40B4-BE49-F238E27FC236}">
                    <a16:creationId xmlns:a16="http://schemas.microsoft.com/office/drawing/2014/main" id="{ECD88AF7-C3EF-9C48-B66D-92DE09B52A03}"/>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6F18249C-3EF0-F747-8340-8EDD2052E39C}"/>
                </a:ext>
              </a:extLst>
            </p:cNvPr>
            <p:cNvGrpSpPr/>
            <p:nvPr/>
          </p:nvGrpSpPr>
          <p:grpSpPr>
            <a:xfrm flipH="1">
              <a:off x="760370" y="1918544"/>
              <a:ext cx="8375554" cy="1405531"/>
              <a:chOff x="3056076" y="2023474"/>
              <a:chExt cx="8375554" cy="1405531"/>
            </a:xfrm>
            <a:grpFill/>
          </p:grpSpPr>
          <p:sp>
            <p:nvSpPr>
              <p:cNvPr id="36" name="Rectangle 35">
                <a:extLst>
                  <a:ext uri="{FF2B5EF4-FFF2-40B4-BE49-F238E27FC236}">
                    <a16:creationId xmlns:a16="http://schemas.microsoft.com/office/drawing/2014/main" id="{B65AAE35-B415-B444-88CB-A08A2329304E}"/>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5EA296-FFE3-4842-AFB6-DB2EFF541EED}"/>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5">
                <a:extLst>
                  <a:ext uri="{FF2B5EF4-FFF2-40B4-BE49-F238E27FC236}">
                    <a16:creationId xmlns:a16="http://schemas.microsoft.com/office/drawing/2014/main" id="{175EED14-E243-5C4B-8BD2-7942B5A83274}"/>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grpSp>
        <p:nvGrpSpPr>
          <p:cNvPr id="22" name="Group 21">
            <a:extLst>
              <a:ext uri="{FF2B5EF4-FFF2-40B4-BE49-F238E27FC236}">
                <a16:creationId xmlns:a16="http://schemas.microsoft.com/office/drawing/2014/main" id="{EC2DA753-559C-6349-AEC1-37C3F968EC72}"/>
              </a:ext>
            </a:extLst>
          </p:cNvPr>
          <p:cNvGrpSpPr/>
          <p:nvPr userDrawn="1"/>
        </p:nvGrpSpPr>
        <p:grpSpPr>
          <a:xfrm flipH="1">
            <a:off x="9763739" y="736745"/>
            <a:ext cx="871170" cy="758077"/>
            <a:chOff x="4075906" y="5137696"/>
            <a:chExt cx="1420106" cy="1235751"/>
          </a:xfrm>
        </p:grpSpPr>
        <p:sp>
          <p:nvSpPr>
            <p:cNvPr id="23" name="Round Same Side Corner Rectangle 51">
              <a:extLst>
                <a:ext uri="{FF2B5EF4-FFF2-40B4-BE49-F238E27FC236}">
                  <a16:creationId xmlns:a16="http://schemas.microsoft.com/office/drawing/2014/main" id="{DC314CD7-0766-DD4E-9F53-FDC5882BD31F}"/>
                </a:ext>
              </a:extLst>
            </p:cNvPr>
            <p:cNvSpPr/>
            <p:nvPr/>
          </p:nvSpPr>
          <p:spPr>
            <a:xfrm rot="5400000" flipH="1">
              <a:off x="4674379" y="5298426"/>
              <a:ext cx="223160" cy="142010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565874"/>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4" name="Round Same Side Corner Rectangle 51">
              <a:extLst>
                <a:ext uri="{FF2B5EF4-FFF2-40B4-BE49-F238E27FC236}">
                  <a16:creationId xmlns:a16="http://schemas.microsoft.com/office/drawing/2014/main" id="{9C27ABA0-5B2B-DA4A-9E25-228C599E7B1F}"/>
                </a:ext>
              </a:extLst>
            </p:cNvPr>
            <p:cNvSpPr/>
            <p:nvPr/>
          </p:nvSpPr>
          <p:spPr>
            <a:xfrm rot="16200000" flipH="1">
              <a:off x="4680603" y="5597643"/>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1C82FF"/>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5" name="Round Same Side Corner Rectangle 51">
              <a:extLst>
                <a:ext uri="{FF2B5EF4-FFF2-40B4-BE49-F238E27FC236}">
                  <a16:creationId xmlns:a16="http://schemas.microsoft.com/office/drawing/2014/main" id="{66A75AA5-A389-7342-9FE5-FD8EF97F427D}"/>
                </a:ext>
              </a:extLst>
            </p:cNvPr>
            <p:cNvSpPr/>
            <p:nvPr/>
          </p:nvSpPr>
          <p:spPr>
            <a:xfrm rot="16200000" flipH="1">
              <a:off x="4680603" y="5077728"/>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1ED0A6"/>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6" name="Round Same Side Corner Rectangle 51">
              <a:extLst>
                <a:ext uri="{FF2B5EF4-FFF2-40B4-BE49-F238E27FC236}">
                  <a16:creationId xmlns:a16="http://schemas.microsoft.com/office/drawing/2014/main" id="{F5E30E97-6132-7E4D-B043-28585C288E76}"/>
                </a:ext>
              </a:extLst>
            </p:cNvPr>
            <p:cNvSpPr/>
            <p:nvPr/>
          </p:nvSpPr>
          <p:spPr>
            <a:xfrm rot="16200000" flipH="1">
              <a:off x="4662514" y="4825671"/>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chemeClr val="accent5">
                  <a:lumMod val="50000"/>
                </a:schemeClr>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7" name="Round Same Side Corner Rectangle 51">
              <a:extLst>
                <a:ext uri="{FF2B5EF4-FFF2-40B4-BE49-F238E27FC236}">
                  <a16:creationId xmlns:a16="http://schemas.microsoft.com/office/drawing/2014/main" id="{D6638D8F-5388-D24E-8E80-CE7B9BF4008A}"/>
                </a:ext>
              </a:extLst>
            </p:cNvPr>
            <p:cNvSpPr/>
            <p:nvPr/>
          </p:nvSpPr>
          <p:spPr>
            <a:xfrm rot="5400000" flipH="1">
              <a:off x="4697692" y="4572604"/>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FF8021"/>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grpSp>
      <p:pic>
        <p:nvPicPr>
          <p:cNvPr id="30" name="Graphic 29">
            <a:extLst>
              <a:ext uri="{FF2B5EF4-FFF2-40B4-BE49-F238E27FC236}">
                <a16:creationId xmlns:a16="http://schemas.microsoft.com/office/drawing/2014/main" id="{78BE0BF0-8F26-0F45-8A3A-6D105F74811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32" name="Title 1">
            <a:extLst>
              <a:ext uri="{FF2B5EF4-FFF2-40B4-BE49-F238E27FC236}">
                <a16:creationId xmlns:a16="http://schemas.microsoft.com/office/drawing/2014/main" id="{97DD46E4-68B7-754E-9589-0ACE0D6E4982}"/>
              </a:ext>
            </a:extLst>
          </p:cNvPr>
          <p:cNvSpPr txBox="1">
            <a:spLocks/>
          </p:cNvSpPr>
          <p:nvPr userDrawn="1"/>
        </p:nvSpPr>
        <p:spPr>
          <a:xfrm flipH="1">
            <a:off x="909490" y="8283"/>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References</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spTree>
    <p:extLst>
      <p:ext uri="{BB962C8B-B14F-4D97-AF65-F5344CB8AC3E}">
        <p14:creationId xmlns:p14="http://schemas.microsoft.com/office/powerpoint/2010/main" val="1335933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صفحة فريق العمل">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37656BC-1C45-4743-BC4E-F8FCBDA4319E}"/>
              </a:ext>
            </a:extLst>
          </p:cNvPr>
          <p:cNvSpPr/>
          <p:nvPr userDrawn="1"/>
        </p:nvSpPr>
        <p:spPr>
          <a:xfrm flipH="1">
            <a:off x="0" y="987552"/>
            <a:ext cx="12210287" cy="5870448"/>
          </a:xfrm>
          <a:custGeom>
            <a:avLst/>
            <a:gdLst>
              <a:gd name="connsiteX0" fmla="*/ 18288 w 12271248"/>
              <a:gd name="connsiteY0" fmla="*/ 164592 h 5907024"/>
              <a:gd name="connsiteX1" fmla="*/ 1152144 w 12271248"/>
              <a:gd name="connsiteY1" fmla="*/ 164592 h 5907024"/>
              <a:gd name="connsiteX2" fmla="*/ 2011680 w 12271248"/>
              <a:gd name="connsiteY2" fmla="*/ 1060704 h 5907024"/>
              <a:gd name="connsiteX3" fmla="*/ 3017520 w 12271248"/>
              <a:gd name="connsiteY3" fmla="*/ 0 h 5907024"/>
              <a:gd name="connsiteX4" fmla="*/ 12271248 w 12271248"/>
              <a:gd name="connsiteY4" fmla="*/ 0 h 5907024"/>
              <a:gd name="connsiteX5" fmla="*/ 12271248 w 12271248"/>
              <a:gd name="connsiteY5" fmla="*/ 5907024 h 5907024"/>
              <a:gd name="connsiteX6" fmla="*/ 0 w 12271248"/>
              <a:gd name="connsiteY6" fmla="*/ 5907024 h 5907024"/>
              <a:gd name="connsiteX7" fmla="*/ 18288 w 12271248"/>
              <a:gd name="connsiteY7" fmla="*/ 164592 h 590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1248" h="5907024">
                <a:moveTo>
                  <a:pt x="18288" y="164592"/>
                </a:moveTo>
                <a:lnTo>
                  <a:pt x="1152144" y="164592"/>
                </a:lnTo>
                <a:lnTo>
                  <a:pt x="2011680" y="1060704"/>
                </a:lnTo>
                <a:lnTo>
                  <a:pt x="3017520" y="0"/>
                </a:lnTo>
                <a:lnTo>
                  <a:pt x="12271248" y="0"/>
                </a:lnTo>
                <a:lnTo>
                  <a:pt x="12271248" y="5907024"/>
                </a:lnTo>
                <a:lnTo>
                  <a:pt x="0" y="5907024"/>
                </a:lnTo>
                <a:lnTo>
                  <a:pt x="18288" y="164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x-none">
              <a:solidFill>
                <a:prstClr val="white"/>
              </a:solidFill>
              <a:latin typeface="Calibri" panose="020F0502020204030204"/>
            </a:endParaRPr>
          </a:p>
        </p:txBody>
      </p:sp>
      <p:sp>
        <p:nvSpPr>
          <p:cNvPr id="173" name="Rectangle 172">
            <a:extLst>
              <a:ext uri="{FF2B5EF4-FFF2-40B4-BE49-F238E27FC236}">
                <a16:creationId xmlns:a16="http://schemas.microsoft.com/office/drawing/2014/main" id="{FFAF48F0-8A9F-4643-BB2A-AF9545F753AE}"/>
              </a:ext>
            </a:extLst>
          </p:cNvPr>
          <p:cNvSpPr/>
          <p:nvPr userDrawn="1"/>
        </p:nvSpPr>
        <p:spPr>
          <a:xfrm flipH="1">
            <a:off x="718736" y="1784764"/>
            <a:ext cx="10698010" cy="425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x-none"/>
          </a:p>
        </p:txBody>
      </p:sp>
      <p:sp>
        <p:nvSpPr>
          <p:cNvPr id="31" name="Freeform: Shape 17">
            <a:extLst>
              <a:ext uri="{FF2B5EF4-FFF2-40B4-BE49-F238E27FC236}">
                <a16:creationId xmlns:a16="http://schemas.microsoft.com/office/drawing/2014/main" id="{E8FCE7E0-F4D7-7E44-88D9-FEC854ACC48C}"/>
              </a:ext>
            </a:extLst>
          </p:cNvPr>
          <p:cNvSpPr/>
          <p:nvPr userDrawn="1"/>
        </p:nvSpPr>
        <p:spPr>
          <a:xfrm flipH="1">
            <a:off x="9433215"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0D8CB12A-0005-E348-98AE-29700E8A197A}"/>
              </a:ext>
            </a:extLst>
          </p:cNvPr>
          <p:cNvGrpSpPr/>
          <p:nvPr userDrawn="1"/>
        </p:nvGrpSpPr>
        <p:grpSpPr>
          <a:xfrm flipV="1">
            <a:off x="0" y="531601"/>
            <a:ext cx="12191999" cy="1113164"/>
            <a:chOff x="-24048006" y="1918544"/>
            <a:chExt cx="33183930" cy="3046539"/>
          </a:xfrm>
          <a:solidFill>
            <a:schemeClr val="accent1">
              <a:lumMod val="60000"/>
              <a:lumOff val="40000"/>
            </a:schemeClr>
          </a:solidFill>
        </p:grpSpPr>
        <p:grpSp>
          <p:nvGrpSpPr>
            <p:cNvPr id="34" name="Group 33">
              <a:extLst>
                <a:ext uri="{FF2B5EF4-FFF2-40B4-BE49-F238E27FC236}">
                  <a16:creationId xmlns:a16="http://schemas.microsoft.com/office/drawing/2014/main" id="{3D6AD16F-9F27-D944-9FA2-96E7B79F1746}"/>
                </a:ext>
              </a:extLst>
            </p:cNvPr>
            <p:cNvGrpSpPr/>
            <p:nvPr/>
          </p:nvGrpSpPr>
          <p:grpSpPr>
            <a:xfrm rot="10800000" flipH="1">
              <a:off x="-24048006" y="3559555"/>
              <a:ext cx="30721077" cy="1405528"/>
              <a:chOff x="-19289447" y="2023474"/>
              <a:chExt cx="30721077" cy="1405528"/>
            </a:xfrm>
            <a:grpFill/>
          </p:grpSpPr>
          <p:sp>
            <p:nvSpPr>
              <p:cNvPr id="39" name="Rectangle 38">
                <a:extLst>
                  <a:ext uri="{FF2B5EF4-FFF2-40B4-BE49-F238E27FC236}">
                    <a16:creationId xmlns:a16="http://schemas.microsoft.com/office/drawing/2014/main" id="{FCBD1000-5F10-FF4E-992D-79E6D4FF3D70}"/>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40" name="Rectangle 39">
                <a:extLst>
                  <a:ext uri="{FF2B5EF4-FFF2-40B4-BE49-F238E27FC236}">
                    <a16:creationId xmlns:a16="http://schemas.microsoft.com/office/drawing/2014/main" id="{2728D07D-4F97-0842-B3D0-8CDE1A47556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41" name="Freeform: Shape 9">
                <a:extLst>
                  <a:ext uri="{FF2B5EF4-FFF2-40B4-BE49-F238E27FC236}">
                    <a16:creationId xmlns:a16="http://schemas.microsoft.com/office/drawing/2014/main" id="{ECD88AF7-C3EF-9C48-B66D-92DE09B52A03}"/>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6F18249C-3EF0-F747-8340-8EDD2052E39C}"/>
                </a:ext>
              </a:extLst>
            </p:cNvPr>
            <p:cNvGrpSpPr/>
            <p:nvPr/>
          </p:nvGrpSpPr>
          <p:grpSpPr>
            <a:xfrm flipH="1">
              <a:off x="760370" y="1918544"/>
              <a:ext cx="8375554" cy="1405531"/>
              <a:chOff x="3056076" y="2023474"/>
              <a:chExt cx="8375554" cy="1405531"/>
            </a:xfrm>
            <a:grpFill/>
          </p:grpSpPr>
          <p:sp>
            <p:nvSpPr>
              <p:cNvPr id="36" name="Rectangle 35">
                <a:extLst>
                  <a:ext uri="{FF2B5EF4-FFF2-40B4-BE49-F238E27FC236}">
                    <a16:creationId xmlns:a16="http://schemas.microsoft.com/office/drawing/2014/main" id="{B65AAE35-B415-B444-88CB-A08A2329304E}"/>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5EA296-FFE3-4842-AFB6-DB2EFF541EED}"/>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5">
                <a:extLst>
                  <a:ext uri="{FF2B5EF4-FFF2-40B4-BE49-F238E27FC236}">
                    <a16:creationId xmlns:a16="http://schemas.microsoft.com/office/drawing/2014/main" id="{175EED14-E243-5C4B-8BD2-7942B5A83274}"/>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sp>
        <p:nvSpPr>
          <p:cNvPr id="18" name="Google Shape;374;p18">
            <a:extLst>
              <a:ext uri="{FF2B5EF4-FFF2-40B4-BE49-F238E27FC236}">
                <a16:creationId xmlns:a16="http://schemas.microsoft.com/office/drawing/2014/main" id="{C8EE9A64-8CE2-8E4E-9D63-922C2724D86C}"/>
              </a:ext>
            </a:extLst>
          </p:cNvPr>
          <p:cNvSpPr/>
          <p:nvPr userDrawn="1"/>
        </p:nvSpPr>
        <p:spPr>
          <a:xfrm flipH="1">
            <a:off x="9653258" y="772427"/>
            <a:ext cx="1062037" cy="554037"/>
          </a:xfrm>
          <a:custGeom>
            <a:avLst/>
            <a:gdLst/>
            <a:ahLst/>
            <a:cxnLst/>
            <a:rect l="l" t="t" r="r" b="b"/>
            <a:pathLst>
              <a:path w="271" h="141" extrusionOk="0">
                <a:moveTo>
                  <a:pt x="196" y="133"/>
                </a:moveTo>
                <a:cubicBezTo>
                  <a:pt x="192" y="135"/>
                  <a:pt x="188" y="136"/>
                  <a:pt x="184" y="137"/>
                </a:cubicBezTo>
                <a:cubicBezTo>
                  <a:pt x="170" y="140"/>
                  <a:pt x="156" y="141"/>
                  <a:pt x="139" y="141"/>
                </a:cubicBezTo>
                <a:cubicBezTo>
                  <a:pt x="122" y="141"/>
                  <a:pt x="108" y="140"/>
                  <a:pt x="95" y="137"/>
                </a:cubicBezTo>
                <a:cubicBezTo>
                  <a:pt x="90" y="136"/>
                  <a:pt x="86" y="135"/>
                  <a:pt x="82" y="133"/>
                </a:cubicBezTo>
                <a:cubicBezTo>
                  <a:pt x="71" y="127"/>
                  <a:pt x="71" y="118"/>
                  <a:pt x="77" y="111"/>
                </a:cubicBezTo>
                <a:cubicBezTo>
                  <a:pt x="84" y="104"/>
                  <a:pt x="93" y="99"/>
                  <a:pt x="102" y="95"/>
                </a:cubicBezTo>
                <a:cubicBezTo>
                  <a:pt x="106" y="93"/>
                  <a:pt x="111" y="91"/>
                  <a:pt x="115" y="90"/>
                </a:cubicBezTo>
                <a:cubicBezTo>
                  <a:pt x="123" y="86"/>
                  <a:pt x="125" y="79"/>
                  <a:pt x="119" y="73"/>
                </a:cubicBezTo>
                <a:cubicBezTo>
                  <a:pt x="107" y="61"/>
                  <a:pt x="103" y="46"/>
                  <a:pt x="103" y="31"/>
                </a:cubicBezTo>
                <a:cubicBezTo>
                  <a:pt x="104" y="14"/>
                  <a:pt x="114" y="5"/>
                  <a:pt x="129" y="1"/>
                </a:cubicBezTo>
                <a:cubicBezTo>
                  <a:pt x="133" y="0"/>
                  <a:pt x="136" y="0"/>
                  <a:pt x="139" y="0"/>
                </a:cubicBezTo>
                <a:cubicBezTo>
                  <a:pt x="142" y="0"/>
                  <a:pt x="146" y="0"/>
                  <a:pt x="149" y="1"/>
                </a:cubicBezTo>
                <a:cubicBezTo>
                  <a:pt x="164" y="5"/>
                  <a:pt x="174" y="14"/>
                  <a:pt x="175" y="31"/>
                </a:cubicBezTo>
                <a:cubicBezTo>
                  <a:pt x="175" y="46"/>
                  <a:pt x="171" y="61"/>
                  <a:pt x="159" y="73"/>
                </a:cubicBezTo>
                <a:cubicBezTo>
                  <a:pt x="153" y="78"/>
                  <a:pt x="156" y="86"/>
                  <a:pt x="163" y="90"/>
                </a:cubicBezTo>
                <a:cubicBezTo>
                  <a:pt x="168" y="91"/>
                  <a:pt x="172" y="93"/>
                  <a:pt x="176" y="95"/>
                </a:cubicBezTo>
                <a:cubicBezTo>
                  <a:pt x="185" y="99"/>
                  <a:pt x="194" y="104"/>
                  <a:pt x="201" y="111"/>
                </a:cubicBezTo>
                <a:cubicBezTo>
                  <a:pt x="206" y="116"/>
                  <a:pt x="208" y="127"/>
                  <a:pt x="196" y="133"/>
                </a:cubicBezTo>
                <a:close/>
                <a:moveTo>
                  <a:pt x="267" y="120"/>
                </a:moveTo>
                <a:cubicBezTo>
                  <a:pt x="262" y="115"/>
                  <a:pt x="256" y="112"/>
                  <a:pt x="249" y="109"/>
                </a:cubicBezTo>
                <a:cubicBezTo>
                  <a:pt x="247" y="107"/>
                  <a:pt x="244" y="106"/>
                  <a:pt x="241" y="105"/>
                </a:cubicBezTo>
                <a:cubicBezTo>
                  <a:pt x="235" y="103"/>
                  <a:pt x="234" y="97"/>
                  <a:pt x="238" y="93"/>
                </a:cubicBezTo>
                <a:cubicBezTo>
                  <a:pt x="246" y="85"/>
                  <a:pt x="249" y="75"/>
                  <a:pt x="249" y="64"/>
                </a:cubicBezTo>
                <a:cubicBezTo>
                  <a:pt x="248" y="52"/>
                  <a:pt x="241" y="46"/>
                  <a:pt x="231" y="44"/>
                </a:cubicBezTo>
                <a:cubicBezTo>
                  <a:pt x="228" y="43"/>
                  <a:pt x="226" y="43"/>
                  <a:pt x="224" y="43"/>
                </a:cubicBezTo>
                <a:cubicBezTo>
                  <a:pt x="222" y="43"/>
                  <a:pt x="219" y="43"/>
                  <a:pt x="217" y="44"/>
                </a:cubicBezTo>
                <a:cubicBezTo>
                  <a:pt x="206" y="46"/>
                  <a:pt x="199" y="52"/>
                  <a:pt x="199" y="64"/>
                </a:cubicBezTo>
                <a:cubicBezTo>
                  <a:pt x="199" y="75"/>
                  <a:pt x="202" y="85"/>
                  <a:pt x="210" y="93"/>
                </a:cubicBezTo>
                <a:cubicBezTo>
                  <a:pt x="214" y="98"/>
                  <a:pt x="212" y="103"/>
                  <a:pt x="207" y="105"/>
                </a:cubicBezTo>
                <a:cubicBezTo>
                  <a:pt x="207" y="105"/>
                  <a:pt x="206" y="105"/>
                  <a:pt x="206" y="105"/>
                </a:cubicBezTo>
                <a:cubicBezTo>
                  <a:pt x="207" y="106"/>
                  <a:pt x="208" y="107"/>
                  <a:pt x="209" y="108"/>
                </a:cubicBezTo>
                <a:cubicBezTo>
                  <a:pt x="213" y="112"/>
                  <a:pt x="214" y="118"/>
                  <a:pt x="213" y="123"/>
                </a:cubicBezTo>
                <a:cubicBezTo>
                  <a:pt x="212" y="129"/>
                  <a:pt x="208" y="134"/>
                  <a:pt x="202" y="137"/>
                </a:cubicBezTo>
                <a:cubicBezTo>
                  <a:pt x="201" y="138"/>
                  <a:pt x="199" y="138"/>
                  <a:pt x="197" y="139"/>
                </a:cubicBezTo>
                <a:cubicBezTo>
                  <a:pt x="205" y="140"/>
                  <a:pt x="214" y="141"/>
                  <a:pt x="224" y="141"/>
                </a:cubicBezTo>
                <a:cubicBezTo>
                  <a:pt x="236" y="141"/>
                  <a:pt x="245" y="140"/>
                  <a:pt x="255" y="138"/>
                </a:cubicBezTo>
                <a:cubicBezTo>
                  <a:pt x="258" y="137"/>
                  <a:pt x="261" y="136"/>
                  <a:pt x="263" y="135"/>
                </a:cubicBezTo>
                <a:cubicBezTo>
                  <a:pt x="271" y="131"/>
                  <a:pt x="270" y="123"/>
                  <a:pt x="267" y="120"/>
                </a:cubicBezTo>
                <a:close/>
                <a:moveTo>
                  <a:pt x="64" y="123"/>
                </a:moveTo>
                <a:cubicBezTo>
                  <a:pt x="63" y="118"/>
                  <a:pt x="65" y="112"/>
                  <a:pt x="70" y="108"/>
                </a:cubicBezTo>
                <a:cubicBezTo>
                  <a:pt x="71" y="106"/>
                  <a:pt x="73" y="104"/>
                  <a:pt x="75" y="103"/>
                </a:cubicBezTo>
                <a:cubicBezTo>
                  <a:pt x="74" y="102"/>
                  <a:pt x="73" y="102"/>
                  <a:pt x="72" y="101"/>
                </a:cubicBezTo>
                <a:cubicBezTo>
                  <a:pt x="66" y="99"/>
                  <a:pt x="64" y="93"/>
                  <a:pt x="68" y="88"/>
                </a:cubicBezTo>
                <a:cubicBezTo>
                  <a:pt x="78" y="79"/>
                  <a:pt x="81" y="68"/>
                  <a:pt x="80" y="56"/>
                </a:cubicBezTo>
                <a:cubicBezTo>
                  <a:pt x="80" y="43"/>
                  <a:pt x="72" y="36"/>
                  <a:pt x="60" y="33"/>
                </a:cubicBezTo>
                <a:cubicBezTo>
                  <a:pt x="58" y="33"/>
                  <a:pt x="55" y="32"/>
                  <a:pt x="53" y="32"/>
                </a:cubicBezTo>
                <a:cubicBezTo>
                  <a:pt x="51" y="32"/>
                  <a:pt x="48" y="33"/>
                  <a:pt x="45" y="33"/>
                </a:cubicBezTo>
                <a:cubicBezTo>
                  <a:pt x="34" y="36"/>
                  <a:pt x="26" y="43"/>
                  <a:pt x="25" y="56"/>
                </a:cubicBezTo>
                <a:cubicBezTo>
                  <a:pt x="25" y="68"/>
                  <a:pt x="28" y="79"/>
                  <a:pt x="38" y="88"/>
                </a:cubicBezTo>
                <a:cubicBezTo>
                  <a:pt x="42" y="93"/>
                  <a:pt x="40" y="99"/>
                  <a:pt x="34" y="101"/>
                </a:cubicBezTo>
                <a:cubicBezTo>
                  <a:pt x="31" y="103"/>
                  <a:pt x="28" y="104"/>
                  <a:pt x="25" y="105"/>
                </a:cubicBezTo>
                <a:cubicBezTo>
                  <a:pt x="17" y="109"/>
                  <a:pt x="11" y="112"/>
                  <a:pt x="5" y="118"/>
                </a:cubicBezTo>
                <a:cubicBezTo>
                  <a:pt x="0" y="123"/>
                  <a:pt x="0" y="130"/>
                  <a:pt x="9" y="135"/>
                </a:cubicBezTo>
                <a:cubicBezTo>
                  <a:pt x="12" y="136"/>
                  <a:pt x="15" y="137"/>
                  <a:pt x="19" y="138"/>
                </a:cubicBezTo>
                <a:cubicBezTo>
                  <a:pt x="29" y="140"/>
                  <a:pt x="40" y="141"/>
                  <a:pt x="53" y="141"/>
                </a:cubicBezTo>
                <a:cubicBezTo>
                  <a:pt x="64" y="141"/>
                  <a:pt x="72" y="140"/>
                  <a:pt x="81" y="139"/>
                </a:cubicBezTo>
                <a:cubicBezTo>
                  <a:pt x="79" y="138"/>
                  <a:pt x="78" y="138"/>
                  <a:pt x="76" y="137"/>
                </a:cubicBezTo>
                <a:cubicBezTo>
                  <a:pt x="69" y="134"/>
                  <a:pt x="65" y="129"/>
                  <a:pt x="64" y="123"/>
                </a:cubicBezTo>
                <a:close/>
              </a:path>
            </a:pathLst>
          </a:custGeom>
          <a:solidFill>
            <a:schemeClr val="bg1"/>
          </a:solidFill>
          <a:ln>
            <a:noFill/>
          </a:ln>
        </p:spPr>
        <p:txBody>
          <a:bodyPr spcFirstLastPara="1" wrap="square" lIns="91425" tIns="45700" rIns="91425" bIns="45700"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Calibri"/>
              <a:ea typeface="Calibri"/>
              <a:cs typeface="Calibri"/>
              <a:sym typeface="Calibri"/>
            </a:endParaRPr>
          </a:p>
        </p:txBody>
      </p:sp>
      <p:pic>
        <p:nvPicPr>
          <p:cNvPr id="19" name="Graphic 18">
            <a:extLst>
              <a:ext uri="{FF2B5EF4-FFF2-40B4-BE49-F238E27FC236}">
                <a16:creationId xmlns:a16="http://schemas.microsoft.com/office/drawing/2014/main" id="{C89943FA-3DD5-5444-AFB5-A9D2DEE5033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20" name="Title 1">
            <a:extLst>
              <a:ext uri="{FF2B5EF4-FFF2-40B4-BE49-F238E27FC236}">
                <a16:creationId xmlns:a16="http://schemas.microsoft.com/office/drawing/2014/main" id="{C393122C-7F7C-214C-A9C4-4ECB63187237}"/>
              </a:ext>
            </a:extLst>
          </p:cNvPr>
          <p:cNvSpPr txBox="1">
            <a:spLocks/>
          </p:cNvSpPr>
          <p:nvPr userDrawn="1"/>
        </p:nvSpPr>
        <p:spPr>
          <a:xfrm flipH="1">
            <a:off x="909490" y="8283"/>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Our Team</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spTree>
    <p:extLst>
      <p:ext uri="{BB962C8B-B14F-4D97-AF65-F5344CB8AC3E}">
        <p14:creationId xmlns:p14="http://schemas.microsoft.com/office/powerpoint/2010/main" val="3377549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صفحة الشكر">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1CDFBA5-6049-4B4F-9063-E05B6C82C3C3}"/>
              </a:ext>
            </a:extLst>
          </p:cNvPr>
          <p:cNvPicPr>
            <a:picLocks noChangeAspect="1"/>
          </p:cNvPicPr>
          <p:nvPr/>
        </p:nvPicPr>
        <p:blipFill>
          <a:blip r:embed="rId2"/>
          <a:stretch>
            <a:fillRect/>
          </a:stretch>
        </p:blipFill>
        <p:spPr>
          <a:xfrm>
            <a:off x="1239037" y="6008475"/>
            <a:ext cx="1352308" cy="355871"/>
          </a:xfrm>
          <a:prstGeom prst="rect">
            <a:avLst/>
          </a:prstGeom>
        </p:spPr>
      </p:pic>
      <p:pic>
        <p:nvPicPr>
          <p:cNvPr id="56" name="Picture 55">
            <a:extLst>
              <a:ext uri="{FF2B5EF4-FFF2-40B4-BE49-F238E27FC236}">
                <a16:creationId xmlns:a16="http://schemas.microsoft.com/office/drawing/2014/main" id="{B717A0E1-46FA-B949-B38D-D3793AC8816A}"/>
              </a:ext>
            </a:extLst>
          </p:cNvPr>
          <p:cNvPicPr>
            <a:picLocks noChangeAspect="1"/>
          </p:cNvPicPr>
          <p:nvPr/>
        </p:nvPicPr>
        <p:blipFill>
          <a:blip r:embed="rId3"/>
          <a:stretch>
            <a:fillRect/>
          </a:stretch>
        </p:blipFill>
        <p:spPr>
          <a:xfrm>
            <a:off x="3414911" y="6008475"/>
            <a:ext cx="1096080" cy="355871"/>
          </a:xfrm>
          <a:prstGeom prst="rect">
            <a:avLst/>
          </a:prstGeom>
        </p:spPr>
      </p:pic>
      <p:pic>
        <p:nvPicPr>
          <p:cNvPr id="57" name="Picture 56">
            <a:extLst>
              <a:ext uri="{FF2B5EF4-FFF2-40B4-BE49-F238E27FC236}">
                <a16:creationId xmlns:a16="http://schemas.microsoft.com/office/drawing/2014/main" id="{C64D6CE5-B90A-6248-8D93-35351FE5D557}"/>
              </a:ext>
            </a:extLst>
          </p:cNvPr>
          <p:cNvPicPr>
            <a:picLocks noChangeAspect="1"/>
          </p:cNvPicPr>
          <p:nvPr/>
        </p:nvPicPr>
        <p:blipFill>
          <a:blip r:embed="rId4"/>
          <a:stretch>
            <a:fillRect/>
          </a:stretch>
        </p:blipFill>
        <p:spPr>
          <a:xfrm>
            <a:off x="5334557" y="6008475"/>
            <a:ext cx="1224194" cy="355871"/>
          </a:xfrm>
          <a:prstGeom prst="rect">
            <a:avLst/>
          </a:prstGeom>
        </p:spPr>
      </p:pic>
      <p:pic>
        <p:nvPicPr>
          <p:cNvPr id="58" name="Picture 57">
            <a:extLst>
              <a:ext uri="{FF2B5EF4-FFF2-40B4-BE49-F238E27FC236}">
                <a16:creationId xmlns:a16="http://schemas.microsoft.com/office/drawing/2014/main" id="{4A878A40-EFA3-F640-956B-AC23D8041ACB}"/>
              </a:ext>
            </a:extLst>
          </p:cNvPr>
          <p:cNvPicPr>
            <a:picLocks noChangeAspect="1"/>
          </p:cNvPicPr>
          <p:nvPr/>
        </p:nvPicPr>
        <p:blipFill>
          <a:blip r:embed="rId5"/>
          <a:stretch>
            <a:fillRect/>
          </a:stretch>
        </p:blipFill>
        <p:spPr>
          <a:xfrm>
            <a:off x="7382318" y="6016455"/>
            <a:ext cx="1053378" cy="341636"/>
          </a:xfrm>
          <a:prstGeom prst="rect">
            <a:avLst/>
          </a:prstGeom>
        </p:spPr>
      </p:pic>
      <p:pic>
        <p:nvPicPr>
          <p:cNvPr id="59" name="Picture 58">
            <a:extLst>
              <a:ext uri="{FF2B5EF4-FFF2-40B4-BE49-F238E27FC236}">
                <a16:creationId xmlns:a16="http://schemas.microsoft.com/office/drawing/2014/main" id="{2014A7D6-7E2F-B347-83DB-75F0C453ACB5}"/>
              </a:ext>
            </a:extLst>
          </p:cNvPr>
          <p:cNvPicPr>
            <a:picLocks noChangeAspect="1"/>
          </p:cNvPicPr>
          <p:nvPr/>
        </p:nvPicPr>
        <p:blipFill>
          <a:blip r:embed="rId6"/>
          <a:stretch>
            <a:fillRect/>
          </a:stretch>
        </p:blipFill>
        <p:spPr>
          <a:xfrm>
            <a:off x="9259263" y="6002220"/>
            <a:ext cx="1323839" cy="355871"/>
          </a:xfrm>
          <a:prstGeom prst="rect">
            <a:avLst/>
          </a:prstGeom>
        </p:spPr>
      </p:pic>
      <p:sp>
        <p:nvSpPr>
          <p:cNvPr id="118" name="Title 1">
            <a:extLst>
              <a:ext uri="{FF2B5EF4-FFF2-40B4-BE49-F238E27FC236}">
                <a16:creationId xmlns:a16="http://schemas.microsoft.com/office/drawing/2014/main" id="{A761FDDB-77BF-D34A-9C0B-C33782DD1B45}"/>
              </a:ext>
            </a:extLst>
          </p:cNvPr>
          <p:cNvSpPr txBox="1">
            <a:spLocks/>
          </p:cNvSpPr>
          <p:nvPr userDrawn="1"/>
        </p:nvSpPr>
        <p:spPr>
          <a:xfrm>
            <a:off x="4237281" y="2108885"/>
            <a:ext cx="3717438" cy="2290117"/>
          </a:xfrm>
          <a:prstGeom prst="rect">
            <a:avLst/>
          </a:prstGeom>
        </p:spPr>
        <p:txBody>
          <a:bodyPr anchor="ctr"/>
          <a:lstStyle>
            <a:lvl1pPr algn="ctr" defTabSz="914400" rtl="0" eaLnBrk="1" latinLnBrk="0" hangingPunct="1">
              <a:lnSpc>
                <a:spcPct val="90000"/>
              </a:lnSpc>
              <a:spcBef>
                <a:spcPct val="0"/>
              </a:spcBef>
              <a:buNone/>
              <a:defRPr sz="4100" b="1" kern="1200" baseline="0">
                <a:solidFill>
                  <a:schemeClr val="tx1"/>
                </a:solidFill>
                <a:latin typeface="+mj-lt"/>
                <a:ea typeface="+mj-ea"/>
                <a:cs typeface="+mj-cs"/>
              </a:defRPr>
            </a:lvl1pPr>
          </a:lstStyle>
          <a:p>
            <a:pPr algn="ctr" rtl="0" fontAlgn="auto">
              <a:spcAft>
                <a:spcPts val="0"/>
              </a:spcAft>
              <a:defRPr/>
            </a:pPr>
            <a:r>
              <a:rPr lang="en-US" sz="7600" b="1" i="0" dirty="0">
                <a:solidFill>
                  <a:schemeClr val="bg2">
                    <a:lumMod val="25000"/>
                  </a:schemeClr>
                </a:solidFill>
                <a:latin typeface="Myriad Pro" panose="020B0503030403020204" pitchFamily="34" charset="0"/>
                <a:ea typeface="GE SS Text Bold" charset="0"/>
                <a:cs typeface="Almarai Bold" pitchFamily="2" charset="-78"/>
              </a:rPr>
              <a:t>Thank You !</a:t>
            </a:r>
          </a:p>
        </p:txBody>
      </p:sp>
      <p:cxnSp>
        <p:nvCxnSpPr>
          <p:cNvPr id="180" name="Straight Connector 179">
            <a:extLst>
              <a:ext uri="{FF2B5EF4-FFF2-40B4-BE49-F238E27FC236}">
                <a16:creationId xmlns:a16="http://schemas.microsoft.com/office/drawing/2014/main" id="{064BA1FA-71B2-7047-9DE2-FA35AA141F06}"/>
              </a:ext>
            </a:extLst>
          </p:cNvPr>
          <p:cNvCxnSpPr/>
          <p:nvPr userDrawn="1"/>
        </p:nvCxnSpPr>
        <p:spPr>
          <a:xfrm>
            <a:off x="1239037" y="5625297"/>
            <a:ext cx="93582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EC48D088-ED44-6241-B814-EEA50369E9C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1717" y="574554"/>
            <a:ext cx="2019300" cy="774700"/>
          </a:xfrm>
          <a:prstGeom prst="rect">
            <a:avLst/>
          </a:prstGeom>
        </p:spPr>
      </p:pic>
    </p:spTree>
    <p:extLst>
      <p:ext uri="{BB962C8B-B14F-4D97-AF65-F5344CB8AC3E}">
        <p14:creationId xmlns:p14="http://schemas.microsoft.com/office/powerpoint/2010/main" val="2890578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94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صفحة مقدمة الدرس">
    <p:spTree>
      <p:nvGrpSpPr>
        <p:cNvPr id="1" name=""/>
        <p:cNvGrpSpPr/>
        <p:nvPr/>
      </p:nvGrpSpPr>
      <p:grpSpPr>
        <a:xfrm>
          <a:off x="0" y="0"/>
          <a:ext cx="0" cy="0"/>
          <a:chOff x="0" y="0"/>
          <a:chExt cx="0" cy="0"/>
        </a:xfrm>
      </p:grpSpPr>
      <p:sp>
        <p:nvSpPr>
          <p:cNvPr id="6" name="직사각형 6">
            <a:extLst>
              <a:ext uri="{FF2B5EF4-FFF2-40B4-BE49-F238E27FC236}">
                <a16:creationId xmlns:a16="http://schemas.microsoft.com/office/drawing/2014/main" id="{8FC95365-82CD-E24F-85D4-0BE4BC81D7B7}"/>
              </a:ext>
            </a:extLst>
          </p:cNvPr>
          <p:cNvSpPr/>
          <p:nvPr userDrawn="1"/>
        </p:nvSpPr>
        <p:spPr>
          <a:xfrm>
            <a:off x="0" y="1785257"/>
            <a:ext cx="6096000" cy="49348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algn="ctr" defTabSz="914286" rtl="0" eaLnBrk="1" latinLnBrk="0" hangingPunct="1"/>
            <a:endParaRPr lang="ko-KR" altLang="en-US"/>
          </a:p>
        </p:txBody>
      </p:sp>
      <p:sp>
        <p:nvSpPr>
          <p:cNvPr id="14" name="그림 개체 틀 2">
            <a:extLst>
              <a:ext uri="{FF2B5EF4-FFF2-40B4-BE49-F238E27FC236}">
                <a16:creationId xmlns:a16="http://schemas.microsoft.com/office/drawing/2014/main" id="{545BA027-90AB-E146-8E4B-80C24C24C0AC}"/>
              </a:ext>
            </a:extLst>
          </p:cNvPr>
          <p:cNvSpPr>
            <a:spLocks noGrp="1"/>
          </p:cNvSpPr>
          <p:nvPr>
            <p:ph type="pic" sz="quarter" idx="65" hasCustomPrompt="1"/>
          </p:nvPr>
        </p:nvSpPr>
        <p:spPr>
          <a:xfrm>
            <a:off x="6270170" y="2854285"/>
            <a:ext cx="5921829"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pic>
        <p:nvPicPr>
          <p:cNvPr id="5" name="Graphic 4">
            <a:extLst>
              <a:ext uri="{FF2B5EF4-FFF2-40B4-BE49-F238E27FC236}">
                <a16:creationId xmlns:a16="http://schemas.microsoft.com/office/drawing/2014/main" id="{A094736D-3734-1F4A-BC0E-17439AE600C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388680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المواضيع أو الأهداف">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E90F8B6-927B-3943-9634-30DA34AD791A}"/>
              </a:ext>
            </a:extLst>
          </p:cNvPr>
          <p:cNvSpPr txBox="1">
            <a:spLocks/>
          </p:cNvSpPr>
          <p:nvPr userDrawn="1"/>
        </p:nvSpPr>
        <p:spPr>
          <a:xfrm flipH="1">
            <a:off x="909490" y="8760"/>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Topics</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pic>
        <p:nvPicPr>
          <p:cNvPr id="15" name="Graphic 14">
            <a:extLst>
              <a:ext uri="{FF2B5EF4-FFF2-40B4-BE49-F238E27FC236}">
                <a16:creationId xmlns:a16="http://schemas.microsoft.com/office/drawing/2014/main" id="{A6848709-88AB-3644-ADE5-55BC1FC167A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17" name="Freeform: Shape 17">
            <a:extLst>
              <a:ext uri="{FF2B5EF4-FFF2-40B4-BE49-F238E27FC236}">
                <a16:creationId xmlns:a16="http://schemas.microsoft.com/office/drawing/2014/main" id="{DB68D9AF-1931-3B48-9178-28CD845143CA}"/>
              </a:ext>
            </a:extLst>
          </p:cNvPr>
          <p:cNvSpPr/>
          <p:nvPr/>
        </p:nvSpPr>
        <p:spPr>
          <a:xfrm flipH="1">
            <a:off x="9448110"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853480E8-E0A5-A04E-BD8E-F7018346B934}"/>
              </a:ext>
            </a:extLst>
          </p:cNvPr>
          <p:cNvGrpSpPr/>
          <p:nvPr/>
        </p:nvGrpSpPr>
        <p:grpSpPr>
          <a:xfrm flipV="1">
            <a:off x="0" y="531601"/>
            <a:ext cx="12191999" cy="1113164"/>
            <a:chOff x="-24048006" y="1918544"/>
            <a:chExt cx="33183930" cy="3046539"/>
          </a:xfrm>
          <a:solidFill>
            <a:schemeClr val="accent1">
              <a:lumMod val="60000"/>
              <a:lumOff val="40000"/>
            </a:schemeClr>
          </a:solidFill>
        </p:grpSpPr>
        <p:grpSp>
          <p:nvGrpSpPr>
            <p:cNvPr id="19" name="Group 18">
              <a:extLst>
                <a:ext uri="{FF2B5EF4-FFF2-40B4-BE49-F238E27FC236}">
                  <a16:creationId xmlns:a16="http://schemas.microsoft.com/office/drawing/2014/main" id="{F6695EE5-5995-7C4A-B4DD-4CF54455B881}"/>
                </a:ext>
              </a:extLst>
            </p:cNvPr>
            <p:cNvGrpSpPr/>
            <p:nvPr/>
          </p:nvGrpSpPr>
          <p:grpSpPr>
            <a:xfrm rot="10800000" flipH="1">
              <a:off x="-24048006" y="3559555"/>
              <a:ext cx="30721077" cy="1405528"/>
              <a:chOff x="-19289447" y="2023474"/>
              <a:chExt cx="30721077" cy="1405528"/>
            </a:xfrm>
            <a:grpFill/>
          </p:grpSpPr>
          <p:sp>
            <p:nvSpPr>
              <p:cNvPr id="24" name="Rectangle 23">
                <a:extLst>
                  <a:ext uri="{FF2B5EF4-FFF2-40B4-BE49-F238E27FC236}">
                    <a16:creationId xmlns:a16="http://schemas.microsoft.com/office/drawing/2014/main" id="{2787C024-4379-4949-BFB5-ECF5587A5206}"/>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25" name="Rectangle 24">
                <a:extLst>
                  <a:ext uri="{FF2B5EF4-FFF2-40B4-BE49-F238E27FC236}">
                    <a16:creationId xmlns:a16="http://schemas.microsoft.com/office/drawing/2014/main" id="{77578419-B893-1043-812B-B9315E87AC50}"/>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26" name="Freeform: Shape 9">
                <a:extLst>
                  <a:ext uri="{FF2B5EF4-FFF2-40B4-BE49-F238E27FC236}">
                    <a16:creationId xmlns:a16="http://schemas.microsoft.com/office/drawing/2014/main" id="{CAE0C0BE-05C1-2348-B276-F00CF612A11F}"/>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2BC9659-2086-AA49-B1B4-606C1746AC46}"/>
                </a:ext>
              </a:extLst>
            </p:cNvPr>
            <p:cNvGrpSpPr/>
            <p:nvPr/>
          </p:nvGrpSpPr>
          <p:grpSpPr>
            <a:xfrm flipH="1">
              <a:off x="760370" y="1918544"/>
              <a:ext cx="8375554" cy="1405531"/>
              <a:chOff x="3056076" y="2023474"/>
              <a:chExt cx="8375554" cy="1405531"/>
            </a:xfrm>
            <a:grpFill/>
          </p:grpSpPr>
          <p:sp>
            <p:nvSpPr>
              <p:cNvPr id="21" name="Rectangle 20">
                <a:extLst>
                  <a:ext uri="{FF2B5EF4-FFF2-40B4-BE49-F238E27FC236}">
                    <a16:creationId xmlns:a16="http://schemas.microsoft.com/office/drawing/2014/main" id="{45D90703-DB05-964C-878D-E71C43756401}"/>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E7E88AF-C10A-3B40-B512-C96FC6E799A8}"/>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
                <a:extLst>
                  <a:ext uri="{FF2B5EF4-FFF2-40B4-BE49-F238E27FC236}">
                    <a16:creationId xmlns:a16="http://schemas.microsoft.com/office/drawing/2014/main" id="{A2BFBC52-5E75-8A4A-95DB-F41A82B2C7EE}"/>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sp>
        <p:nvSpPr>
          <p:cNvPr id="27" name="Donut 24">
            <a:extLst>
              <a:ext uri="{FF2B5EF4-FFF2-40B4-BE49-F238E27FC236}">
                <a16:creationId xmlns:a16="http://schemas.microsoft.com/office/drawing/2014/main" id="{0CA47FA8-1051-5B4B-BC5D-1B4FC46191DC}"/>
              </a:ext>
            </a:extLst>
          </p:cNvPr>
          <p:cNvSpPr/>
          <p:nvPr userDrawn="1"/>
        </p:nvSpPr>
        <p:spPr>
          <a:xfrm flipH="1">
            <a:off x="9790321" y="699801"/>
            <a:ext cx="778955" cy="785296"/>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1982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١">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46BD93E6-99D4-2940-9CA8-583B4268603F}"/>
              </a:ext>
            </a:extLst>
          </p:cNvPr>
          <p:cNvSpPr>
            <a:spLocks noChangeArrowheads="1"/>
          </p:cNvSpPr>
          <p:nvPr userDrawn="1"/>
        </p:nvSpPr>
        <p:spPr bwMode="auto">
          <a:xfrm>
            <a:off x="1430111" y="1226230"/>
            <a:ext cx="1587500" cy="849312"/>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yriad Pro" panose="020B0503030403020204" charset="0"/>
                <a:ea typeface="+mn-ea"/>
                <a:cs typeface="+mn-cs"/>
              </a:rPr>
              <a:t>Plant </a:t>
            </a:r>
          </a:p>
        </p:txBody>
      </p:sp>
      <p:sp>
        <p:nvSpPr>
          <p:cNvPr id="8" name="Rectangle 6">
            <a:extLst>
              <a:ext uri="{FF2B5EF4-FFF2-40B4-BE49-F238E27FC236}">
                <a16:creationId xmlns:a16="http://schemas.microsoft.com/office/drawing/2014/main" id="{DF584D97-CAC4-114A-A91D-8C2D6151CD52}"/>
              </a:ext>
            </a:extLst>
          </p:cNvPr>
          <p:cNvSpPr>
            <a:spLocks noChangeArrowheads="1"/>
          </p:cNvSpPr>
          <p:nvPr userDrawn="1"/>
        </p:nvSpPr>
        <p:spPr bwMode="auto">
          <a:xfrm>
            <a:off x="3017610" y="1226230"/>
            <a:ext cx="3592059" cy="849312"/>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yriad Pro" panose="020B0503030403020204" charset="0"/>
                <a:ea typeface="+mn-ea"/>
                <a:cs typeface="+mn-cs"/>
              </a:rPr>
              <a:t>Medium</a:t>
            </a:r>
          </a:p>
        </p:txBody>
      </p:sp>
      <p:sp>
        <p:nvSpPr>
          <p:cNvPr id="9" name="Rectangle 7">
            <a:extLst>
              <a:ext uri="{FF2B5EF4-FFF2-40B4-BE49-F238E27FC236}">
                <a16:creationId xmlns:a16="http://schemas.microsoft.com/office/drawing/2014/main" id="{0DB8AE25-93C1-914F-962A-3096199EB8E8}"/>
              </a:ext>
            </a:extLst>
          </p:cNvPr>
          <p:cNvSpPr>
            <a:spLocks noChangeArrowheads="1"/>
          </p:cNvSpPr>
          <p:nvPr userDrawn="1"/>
        </p:nvSpPr>
        <p:spPr bwMode="auto">
          <a:xfrm>
            <a:off x="6609670" y="1226230"/>
            <a:ext cx="3753530" cy="849312"/>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yriad Pro" panose="020B0503030403020204" charset="0"/>
                <a:ea typeface="+mn-ea"/>
                <a:cs typeface="+mn-cs"/>
              </a:rPr>
              <a:t>Results after 2 weeks</a:t>
            </a:r>
          </a:p>
        </p:txBody>
      </p:sp>
      <p:sp>
        <p:nvSpPr>
          <p:cNvPr id="14" name="Rectangle 12">
            <a:extLst>
              <a:ext uri="{FF2B5EF4-FFF2-40B4-BE49-F238E27FC236}">
                <a16:creationId xmlns:a16="http://schemas.microsoft.com/office/drawing/2014/main" id="{FFB7D4D5-EBC0-DB43-A25B-15C35D00C76E}"/>
              </a:ext>
            </a:extLst>
          </p:cNvPr>
          <p:cNvSpPr>
            <a:spLocks noChangeArrowheads="1"/>
          </p:cNvSpPr>
          <p:nvPr userDrawn="1"/>
        </p:nvSpPr>
        <p:spPr bwMode="auto">
          <a:xfrm>
            <a:off x="1430111" y="2075542"/>
            <a:ext cx="158750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A</a:t>
            </a:r>
          </a:p>
        </p:txBody>
      </p:sp>
      <p:sp>
        <p:nvSpPr>
          <p:cNvPr id="15" name="Rectangle 13">
            <a:extLst>
              <a:ext uri="{FF2B5EF4-FFF2-40B4-BE49-F238E27FC236}">
                <a16:creationId xmlns:a16="http://schemas.microsoft.com/office/drawing/2014/main" id="{786E57B8-9987-E542-B115-3A77EB6C5D79}"/>
              </a:ext>
            </a:extLst>
          </p:cNvPr>
          <p:cNvSpPr>
            <a:spLocks noChangeArrowheads="1"/>
          </p:cNvSpPr>
          <p:nvPr userDrawn="1"/>
        </p:nvSpPr>
        <p:spPr bwMode="auto">
          <a:xfrm>
            <a:off x="3017610" y="2075542"/>
            <a:ext cx="3592059"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Complete medium (water + mineral salts)</a:t>
            </a:r>
          </a:p>
        </p:txBody>
      </p:sp>
      <p:sp>
        <p:nvSpPr>
          <p:cNvPr id="16" name="Rectangle 14">
            <a:extLst>
              <a:ext uri="{FF2B5EF4-FFF2-40B4-BE49-F238E27FC236}">
                <a16:creationId xmlns:a16="http://schemas.microsoft.com/office/drawing/2014/main" id="{E73A66EA-9CBD-5543-8F49-EA8C40270200}"/>
              </a:ext>
            </a:extLst>
          </p:cNvPr>
          <p:cNvSpPr>
            <a:spLocks noChangeArrowheads="1"/>
          </p:cNvSpPr>
          <p:nvPr userDrawn="1"/>
        </p:nvSpPr>
        <p:spPr bwMode="auto">
          <a:xfrm>
            <a:off x="6609670" y="2075542"/>
            <a:ext cx="375353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Big sized green leaves</a:t>
            </a:r>
          </a:p>
        </p:txBody>
      </p:sp>
      <p:sp>
        <p:nvSpPr>
          <p:cNvPr id="21" name="Rectangle 19">
            <a:extLst>
              <a:ext uri="{FF2B5EF4-FFF2-40B4-BE49-F238E27FC236}">
                <a16:creationId xmlns:a16="http://schemas.microsoft.com/office/drawing/2014/main" id="{18078330-FBF3-6A43-8717-0CF88A6252FE}"/>
              </a:ext>
            </a:extLst>
          </p:cNvPr>
          <p:cNvSpPr>
            <a:spLocks noChangeArrowheads="1"/>
          </p:cNvSpPr>
          <p:nvPr userDrawn="1"/>
        </p:nvSpPr>
        <p:spPr bwMode="auto">
          <a:xfrm>
            <a:off x="1430111" y="2923267"/>
            <a:ext cx="1587500" cy="838200"/>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B</a:t>
            </a:r>
          </a:p>
        </p:txBody>
      </p:sp>
      <p:sp>
        <p:nvSpPr>
          <p:cNvPr id="22" name="Rectangle 20">
            <a:extLst>
              <a:ext uri="{FF2B5EF4-FFF2-40B4-BE49-F238E27FC236}">
                <a16:creationId xmlns:a16="http://schemas.microsoft.com/office/drawing/2014/main" id="{08AD1EBD-D564-6C46-B094-147089F4103E}"/>
              </a:ext>
            </a:extLst>
          </p:cNvPr>
          <p:cNvSpPr>
            <a:spLocks noChangeArrowheads="1"/>
          </p:cNvSpPr>
          <p:nvPr userDrawn="1"/>
        </p:nvSpPr>
        <p:spPr bwMode="auto">
          <a:xfrm>
            <a:off x="3017610" y="2923267"/>
            <a:ext cx="3592059" cy="838200"/>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Without potassium (K)</a:t>
            </a:r>
          </a:p>
        </p:txBody>
      </p:sp>
      <p:sp>
        <p:nvSpPr>
          <p:cNvPr id="23" name="Rectangle 21">
            <a:extLst>
              <a:ext uri="{FF2B5EF4-FFF2-40B4-BE49-F238E27FC236}">
                <a16:creationId xmlns:a16="http://schemas.microsoft.com/office/drawing/2014/main" id="{37DC27AC-574F-6B4B-A3AF-04FB2A5393CD}"/>
              </a:ext>
            </a:extLst>
          </p:cNvPr>
          <p:cNvSpPr>
            <a:spLocks noChangeArrowheads="1"/>
          </p:cNvSpPr>
          <p:nvPr userDrawn="1"/>
        </p:nvSpPr>
        <p:spPr bwMode="auto">
          <a:xfrm>
            <a:off x="6609670" y="2923267"/>
            <a:ext cx="3753530" cy="838200"/>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Small sized green leaves</a:t>
            </a:r>
          </a:p>
        </p:txBody>
      </p:sp>
      <p:sp>
        <p:nvSpPr>
          <p:cNvPr id="28" name="Rectangle 26">
            <a:extLst>
              <a:ext uri="{FF2B5EF4-FFF2-40B4-BE49-F238E27FC236}">
                <a16:creationId xmlns:a16="http://schemas.microsoft.com/office/drawing/2014/main" id="{005C91BD-38A3-0C44-813F-5C985EB7CC77}"/>
              </a:ext>
            </a:extLst>
          </p:cNvPr>
          <p:cNvSpPr>
            <a:spLocks noChangeArrowheads="1"/>
          </p:cNvSpPr>
          <p:nvPr userDrawn="1"/>
        </p:nvSpPr>
        <p:spPr bwMode="auto">
          <a:xfrm>
            <a:off x="1430111" y="3761467"/>
            <a:ext cx="158750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C</a:t>
            </a:r>
          </a:p>
        </p:txBody>
      </p:sp>
      <p:sp>
        <p:nvSpPr>
          <p:cNvPr id="29" name="Rectangle 27">
            <a:extLst>
              <a:ext uri="{FF2B5EF4-FFF2-40B4-BE49-F238E27FC236}">
                <a16:creationId xmlns:a16="http://schemas.microsoft.com/office/drawing/2014/main" id="{2FFA3763-EA95-3F43-9ED7-9A14FD11C6CB}"/>
              </a:ext>
            </a:extLst>
          </p:cNvPr>
          <p:cNvSpPr>
            <a:spLocks noChangeArrowheads="1"/>
          </p:cNvSpPr>
          <p:nvPr userDrawn="1"/>
        </p:nvSpPr>
        <p:spPr bwMode="auto">
          <a:xfrm>
            <a:off x="3017610" y="3761467"/>
            <a:ext cx="3592059"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Without phosphorus (P)</a:t>
            </a:r>
          </a:p>
        </p:txBody>
      </p:sp>
      <p:sp>
        <p:nvSpPr>
          <p:cNvPr id="30" name="Rectangle 28">
            <a:extLst>
              <a:ext uri="{FF2B5EF4-FFF2-40B4-BE49-F238E27FC236}">
                <a16:creationId xmlns:a16="http://schemas.microsoft.com/office/drawing/2014/main" id="{25D45BFC-CD1E-5248-ADEC-39E057CB884A}"/>
              </a:ext>
            </a:extLst>
          </p:cNvPr>
          <p:cNvSpPr>
            <a:spLocks noChangeArrowheads="1"/>
          </p:cNvSpPr>
          <p:nvPr userDrawn="1"/>
        </p:nvSpPr>
        <p:spPr bwMode="auto">
          <a:xfrm>
            <a:off x="6609670" y="3761467"/>
            <a:ext cx="375353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Medium sized dark green leaves</a:t>
            </a:r>
          </a:p>
        </p:txBody>
      </p:sp>
      <p:sp>
        <p:nvSpPr>
          <p:cNvPr id="35" name="Rectangle 33">
            <a:extLst>
              <a:ext uri="{FF2B5EF4-FFF2-40B4-BE49-F238E27FC236}">
                <a16:creationId xmlns:a16="http://schemas.microsoft.com/office/drawing/2014/main" id="{579F62D7-BFE7-1046-AA96-90CFD2270CF8}"/>
              </a:ext>
            </a:extLst>
          </p:cNvPr>
          <p:cNvSpPr>
            <a:spLocks noChangeArrowheads="1"/>
          </p:cNvSpPr>
          <p:nvPr userDrawn="1"/>
        </p:nvSpPr>
        <p:spPr bwMode="auto">
          <a:xfrm>
            <a:off x="1430111" y="4609192"/>
            <a:ext cx="1587500" cy="849313"/>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D</a:t>
            </a:r>
          </a:p>
        </p:txBody>
      </p:sp>
      <p:sp>
        <p:nvSpPr>
          <p:cNvPr id="36" name="Rectangle 34">
            <a:extLst>
              <a:ext uri="{FF2B5EF4-FFF2-40B4-BE49-F238E27FC236}">
                <a16:creationId xmlns:a16="http://schemas.microsoft.com/office/drawing/2014/main" id="{087715A0-0F16-5E44-92C5-A700CF85635A}"/>
              </a:ext>
            </a:extLst>
          </p:cNvPr>
          <p:cNvSpPr>
            <a:spLocks noChangeArrowheads="1"/>
          </p:cNvSpPr>
          <p:nvPr userDrawn="1"/>
        </p:nvSpPr>
        <p:spPr bwMode="auto">
          <a:xfrm>
            <a:off x="3017610" y="4609192"/>
            <a:ext cx="3592059" cy="849313"/>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Without nitrogen (N)</a:t>
            </a:r>
          </a:p>
        </p:txBody>
      </p:sp>
      <p:sp>
        <p:nvSpPr>
          <p:cNvPr id="37" name="Rectangle 35">
            <a:extLst>
              <a:ext uri="{FF2B5EF4-FFF2-40B4-BE49-F238E27FC236}">
                <a16:creationId xmlns:a16="http://schemas.microsoft.com/office/drawing/2014/main" id="{AF6A53FE-4651-F940-AE50-5819758861C8}"/>
              </a:ext>
            </a:extLst>
          </p:cNvPr>
          <p:cNvSpPr>
            <a:spLocks noChangeArrowheads="1"/>
          </p:cNvSpPr>
          <p:nvPr userDrawn="1"/>
        </p:nvSpPr>
        <p:spPr bwMode="auto">
          <a:xfrm>
            <a:off x="6609670" y="4609192"/>
            <a:ext cx="3753530" cy="849313"/>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Small sized dark green leaves</a:t>
            </a:r>
          </a:p>
        </p:txBody>
      </p:sp>
      <p:pic>
        <p:nvPicPr>
          <p:cNvPr id="49" name="Graphic 48">
            <a:extLst>
              <a:ext uri="{FF2B5EF4-FFF2-40B4-BE49-F238E27FC236}">
                <a16:creationId xmlns:a16="http://schemas.microsoft.com/office/drawing/2014/main" id="{72083D7E-AFD7-A44F-B6FE-B9D34A01B2D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2017571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٢">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E56DCC6-46F4-094E-89BD-550DD256237D}"/>
              </a:ext>
            </a:extLst>
          </p:cNvPr>
          <p:cNvSpPr/>
          <p:nvPr userDrawn="1"/>
        </p:nvSpPr>
        <p:spPr>
          <a:xfrm>
            <a:off x="0" y="987552"/>
            <a:ext cx="6585527" cy="5309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7979ACC7-FD9C-7F4F-8374-7B1BB38FDF8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12713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٣">
    <p:spTree>
      <p:nvGrpSpPr>
        <p:cNvPr id="1" name=""/>
        <p:cNvGrpSpPr/>
        <p:nvPr/>
      </p:nvGrpSpPr>
      <p:grpSpPr>
        <a:xfrm>
          <a:off x="0" y="0"/>
          <a:ext cx="0" cy="0"/>
          <a:chOff x="0" y="0"/>
          <a:chExt cx="0" cy="0"/>
        </a:xfrm>
      </p:grpSpPr>
      <p:sp>
        <p:nvSpPr>
          <p:cNvPr id="267" name="Rectangle 266">
            <a:extLst>
              <a:ext uri="{FF2B5EF4-FFF2-40B4-BE49-F238E27FC236}">
                <a16:creationId xmlns:a16="http://schemas.microsoft.com/office/drawing/2014/main" id="{B6A9761D-20C1-E943-AE44-964B06FD610C}"/>
              </a:ext>
            </a:extLst>
          </p:cNvPr>
          <p:cNvSpPr/>
          <p:nvPr userDrawn="1"/>
        </p:nvSpPr>
        <p:spPr>
          <a:xfrm>
            <a:off x="3191" y="0"/>
            <a:ext cx="6008307" cy="6857999"/>
          </a:xfrm>
          <a:prstGeom prst="rect">
            <a:avLst/>
          </a:prstGeom>
          <a:pattFill prst="lgGrid">
            <a:fgClr>
              <a:srgbClr val="ECEC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 name="Group 267">
            <a:extLst>
              <a:ext uri="{FF2B5EF4-FFF2-40B4-BE49-F238E27FC236}">
                <a16:creationId xmlns:a16="http://schemas.microsoft.com/office/drawing/2014/main" id="{46B724E6-0731-D94F-81C1-AA5801D9EA68}"/>
              </a:ext>
            </a:extLst>
          </p:cNvPr>
          <p:cNvGrpSpPr/>
          <p:nvPr userDrawn="1"/>
        </p:nvGrpSpPr>
        <p:grpSpPr>
          <a:xfrm>
            <a:off x="6907074" y="1240481"/>
            <a:ext cx="4709243" cy="4377037"/>
            <a:chOff x="433353" y="993616"/>
            <a:chExt cx="5355059" cy="4977295"/>
          </a:xfrm>
        </p:grpSpPr>
        <p:sp>
          <p:nvSpPr>
            <p:cNvPr id="238" name="Freeform 237">
              <a:extLst>
                <a:ext uri="{FF2B5EF4-FFF2-40B4-BE49-F238E27FC236}">
                  <a16:creationId xmlns:a16="http://schemas.microsoft.com/office/drawing/2014/main" id="{6B115424-27D2-464A-892D-E354E26D12F0}"/>
                </a:ext>
              </a:extLst>
            </p:cNvPr>
            <p:cNvSpPr/>
            <p:nvPr userDrawn="1"/>
          </p:nvSpPr>
          <p:spPr>
            <a:xfrm>
              <a:off x="648520" y="993616"/>
              <a:ext cx="4889897" cy="4886405"/>
            </a:xfrm>
            <a:custGeom>
              <a:avLst/>
              <a:gdLst>
                <a:gd name="connsiteX0" fmla="*/ 2444975 w 4889897"/>
                <a:gd name="connsiteY0" fmla="*/ 4524442 h 4886405"/>
                <a:gd name="connsiteX1" fmla="*/ 362542 w 4889897"/>
                <a:gd name="connsiteY1" fmla="*/ 2443230 h 4886405"/>
                <a:gd name="connsiteX2" fmla="*/ 2444975 w 4889897"/>
                <a:gd name="connsiteY2" fmla="*/ 362284 h 4886405"/>
                <a:gd name="connsiteX3" fmla="*/ 4527355 w 4889897"/>
                <a:gd name="connsiteY3" fmla="*/ 2443230 h 4886405"/>
                <a:gd name="connsiteX4" fmla="*/ 2444975 w 4889897"/>
                <a:gd name="connsiteY4" fmla="*/ 4524442 h 4886405"/>
                <a:gd name="connsiteX5" fmla="*/ 2444975 w 4889897"/>
                <a:gd name="connsiteY5" fmla="*/ 0 h 4886405"/>
                <a:gd name="connsiteX6" fmla="*/ 0 w 4889897"/>
                <a:gd name="connsiteY6" fmla="*/ 2443230 h 4886405"/>
                <a:gd name="connsiteX7" fmla="*/ 2444975 w 4889897"/>
                <a:gd name="connsiteY7" fmla="*/ 4886406 h 4886405"/>
                <a:gd name="connsiteX8" fmla="*/ 4889898 w 4889897"/>
                <a:gd name="connsiteY8" fmla="*/ 2443230 h 4886405"/>
                <a:gd name="connsiteX9" fmla="*/ 2444975 w 4889897"/>
                <a:gd name="connsiteY9" fmla="*/ 0 h 488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9897" h="4886405">
                  <a:moveTo>
                    <a:pt x="2444975" y="4524442"/>
                  </a:moveTo>
                  <a:cubicBezTo>
                    <a:pt x="1296622" y="4524442"/>
                    <a:pt x="362542" y="3590763"/>
                    <a:pt x="362542" y="2443230"/>
                  </a:cubicBezTo>
                  <a:cubicBezTo>
                    <a:pt x="362542" y="1295696"/>
                    <a:pt x="1296569" y="362284"/>
                    <a:pt x="2444975" y="362284"/>
                  </a:cubicBezTo>
                  <a:cubicBezTo>
                    <a:pt x="3593382" y="362284"/>
                    <a:pt x="4527355" y="1295910"/>
                    <a:pt x="4527355" y="2443230"/>
                  </a:cubicBezTo>
                  <a:cubicBezTo>
                    <a:pt x="4527355" y="3590550"/>
                    <a:pt x="3593329" y="4524442"/>
                    <a:pt x="2444975" y="4524442"/>
                  </a:cubicBezTo>
                  <a:close/>
                  <a:moveTo>
                    <a:pt x="2444975" y="0"/>
                  </a:moveTo>
                  <a:cubicBezTo>
                    <a:pt x="1096797" y="0"/>
                    <a:pt x="0" y="1096014"/>
                    <a:pt x="0" y="2443230"/>
                  </a:cubicBezTo>
                  <a:cubicBezTo>
                    <a:pt x="0" y="3790445"/>
                    <a:pt x="1096797" y="4886406"/>
                    <a:pt x="2444975" y="4886406"/>
                  </a:cubicBezTo>
                  <a:cubicBezTo>
                    <a:pt x="3793153" y="4886406"/>
                    <a:pt x="4889898" y="3790445"/>
                    <a:pt x="4889898" y="2443230"/>
                  </a:cubicBezTo>
                  <a:cubicBezTo>
                    <a:pt x="4889898" y="1096014"/>
                    <a:pt x="3793100" y="0"/>
                    <a:pt x="2444975" y="0"/>
                  </a:cubicBezTo>
                  <a:close/>
                </a:path>
              </a:pathLst>
            </a:custGeom>
            <a:solidFill>
              <a:srgbClr val="B4DCFA"/>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9" name="Freeform 238">
              <a:extLst>
                <a:ext uri="{FF2B5EF4-FFF2-40B4-BE49-F238E27FC236}">
                  <a16:creationId xmlns:a16="http://schemas.microsoft.com/office/drawing/2014/main" id="{E3A868E1-4416-6343-8F64-BECEE81EA9F3}"/>
                </a:ext>
              </a:extLst>
            </p:cNvPr>
            <p:cNvSpPr/>
            <p:nvPr userDrawn="1"/>
          </p:nvSpPr>
          <p:spPr>
            <a:xfrm>
              <a:off x="2725301" y="1994325"/>
              <a:ext cx="1028362" cy="2566364"/>
            </a:xfrm>
            <a:custGeom>
              <a:avLst/>
              <a:gdLst>
                <a:gd name="connsiteX0" fmla="*/ 275491 w 1028362"/>
                <a:gd name="connsiteY0" fmla="*/ 1806952 h 2566364"/>
                <a:gd name="connsiteX1" fmla="*/ 611376 w 1028362"/>
                <a:gd name="connsiteY1" fmla="*/ 2496889 h 2566364"/>
                <a:gd name="connsiteX2" fmla="*/ 770842 w 1028362"/>
                <a:gd name="connsiteY2" fmla="*/ 2555174 h 2566364"/>
                <a:gd name="connsiteX3" fmla="*/ 829168 w 1028362"/>
                <a:gd name="connsiteY3" fmla="*/ 2395823 h 2566364"/>
                <a:gd name="connsiteX4" fmla="*/ 827249 w 1028362"/>
                <a:gd name="connsiteY4" fmla="*/ 2391880 h 2566364"/>
                <a:gd name="connsiteX5" fmla="*/ 490564 w 1028362"/>
                <a:gd name="connsiteY5" fmla="*/ 1700664 h 2566364"/>
                <a:gd name="connsiteX6" fmla="*/ 449992 w 1028362"/>
                <a:gd name="connsiteY6" fmla="*/ 1322717 h 2566364"/>
                <a:gd name="connsiteX7" fmla="*/ 1015984 w 1028362"/>
                <a:gd name="connsiteY7" fmla="*/ 172893 h 2566364"/>
                <a:gd name="connsiteX8" fmla="*/ 961390 w 1028362"/>
                <a:gd name="connsiteY8" fmla="*/ 12370 h 2566364"/>
                <a:gd name="connsiteX9" fmla="*/ 800751 w 1028362"/>
                <a:gd name="connsiteY9" fmla="*/ 66925 h 2566364"/>
                <a:gd name="connsiteX10" fmla="*/ 210393 w 1028362"/>
                <a:gd name="connsiteY10" fmla="*/ 1266084 h 2566364"/>
                <a:gd name="connsiteX11" fmla="*/ 275491 w 1028362"/>
                <a:gd name="connsiteY11" fmla="*/ 1807059 h 256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8362" h="2566364">
                  <a:moveTo>
                    <a:pt x="275491" y="1806952"/>
                  </a:moveTo>
                  <a:lnTo>
                    <a:pt x="611376" y="2496889"/>
                  </a:lnTo>
                  <a:cubicBezTo>
                    <a:pt x="639303" y="2556986"/>
                    <a:pt x="710702" y="2583086"/>
                    <a:pt x="770842" y="2555174"/>
                  </a:cubicBezTo>
                  <a:cubicBezTo>
                    <a:pt x="830986" y="2527268"/>
                    <a:pt x="857100" y="2455919"/>
                    <a:pt x="829168" y="2395823"/>
                  </a:cubicBezTo>
                  <a:cubicBezTo>
                    <a:pt x="828555" y="2394496"/>
                    <a:pt x="827915" y="2393180"/>
                    <a:pt x="827249" y="2391880"/>
                  </a:cubicBezTo>
                  <a:lnTo>
                    <a:pt x="490564" y="1700664"/>
                  </a:lnTo>
                  <a:cubicBezTo>
                    <a:pt x="579707" y="1585320"/>
                    <a:pt x="566325" y="1419735"/>
                    <a:pt x="449992" y="1322717"/>
                  </a:cubicBezTo>
                  <a:lnTo>
                    <a:pt x="1015984" y="172893"/>
                  </a:lnTo>
                  <a:cubicBezTo>
                    <a:pt x="1045265" y="113500"/>
                    <a:pt x="1020825" y="41629"/>
                    <a:pt x="961390" y="12370"/>
                  </a:cubicBezTo>
                  <a:cubicBezTo>
                    <a:pt x="901954" y="-16890"/>
                    <a:pt x="830032" y="7532"/>
                    <a:pt x="800751" y="66925"/>
                  </a:cubicBezTo>
                  <a:lnTo>
                    <a:pt x="210393" y="1266084"/>
                  </a:lnTo>
                  <a:cubicBezTo>
                    <a:pt x="-105551" y="1341418"/>
                    <a:pt x="-50850" y="1808444"/>
                    <a:pt x="275491" y="1807059"/>
                  </a:cubicBezTo>
                  <a:close/>
                </a:path>
              </a:pathLst>
            </a:custGeom>
            <a:solidFill>
              <a:srgbClr val="B4DCFA">
                <a:lumMod val="90000"/>
              </a:srgbClr>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0" name="Freeform 239">
              <a:extLst>
                <a:ext uri="{FF2B5EF4-FFF2-40B4-BE49-F238E27FC236}">
                  <a16:creationId xmlns:a16="http://schemas.microsoft.com/office/drawing/2014/main" id="{BEA2C89C-7066-D94F-A261-D7869E4BADA0}"/>
                </a:ext>
              </a:extLst>
            </p:cNvPr>
            <p:cNvSpPr/>
            <p:nvPr userDrawn="1"/>
          </p:nvSpPr>
          <p:spPr>
            <a:xfrm>
              <a:off x="753484" y="2816488"/>
              <a:ext cx="455857" cy="1789840"/>
            </a:xfrm>
            <a:custGeom>
              <a:avLst/>
              <a:gdLst>
                <a:gd name="connsiteX0" fmla="*/ 313400 w 455857"/>
                <a:gd name="connsiteY0" fmla="*/ 1789681 h 1789840"/>
                <a:gd name="connsiteX1" fmla="*/ 79453 w 455857"/>
                <a:gd name="connsiteY1" fmla="*/ 15184 h 1789840"/>
                <a:gd name="connsiteX2" fmla="*/ 168543 w 455857"/>
                <a:gd name="connsiteY2" fmla="*/ 0 h 1789840"/>
                <a:gd name="connsiteX3" fmla="*/ 238652 w 455857"/>
                <a:gd name="connsiteY3" fmla="*/ 57806 h 1789840"/>
                <a:gd name="connsiteX4" fmla="*/ 455858 w 455857"/>
                <a:gd name="connsiteY4" fmla="*/ 1707368 h 1789840"/>
                <a:gd name="connsiteX5" fmla="*/ 313400 w 455857"/>
                <a:gd name="connsiteY5" fmla="*/ 1789840 h 178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857" h="1789840">
                  <a:moveTo>
                    <a:pt x="313400" y="1789681"/>
                  </a:moveTo>
                  <a:cubicBezTo>
                    <a:pt x="3368" y="1252468"/>
                    <a:pt x="-80767" y="614305"/>
                    <a:pt x="79453" y="15184"/>
                  </a:cubicBezTo>
                  <a:lnTo>
                    <a:pt x="168543" y="0"/>
                  </a:lnTo>
                  <a:lnTo>
                    <a:pt x="238652" y="57806"/>
                  </a:lnTo>
                  <a:cubicBezTo>
                    <a:pt x="89362" y="614694"/>
                    <a:pt x="167489" y="1208029"/>
                    <a:pt x="455858" y="1707368"/>
                  </a:cubicBezTo>
                  <a:lnTo>
                    <a:pt x="313400" y="1789840"/>
                  </a:lnTo>
                  <a:close/>
                </a:path>
              </a:pathLst>
            </a:custGeom>
            <a:solidFill>
              <a:srgbClr val="FF8021"/>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1" name="Freeform 240">
              <a:extLst>
                <a:ext uri="{FF2B5EF4-FFF2-40B4-BE49-F238E27FC236}">
                  <a16:creationId xmlns:a16="http://schemas.microsoft.com/office/drawing/2014/main" id="{71E848AA-FEB6-7443-BCEE-F8AB7A9CEBC9}"/>
                </a:ext>
              </a:extLst>
            </p:cNvPr>
            <p:cNvSpPr/>
            <p:nvPr userDrawn="1"/>
          </p:nvSpPr>
          <p:spPr>
            <a:xfrm>
              <a:off x="1066883" y="1098145"/>
              <a:ext cx="2072516" cy="1251742"/>
            </a:xfrm>
            <a:custGeom>
              <a:avLst/>
              <a:gdLst>
                <a:gd name="connsiteX0" fmla="*/ 0 w 2072516"/>
                <a:gd name="connsiteY0" fmla="*/ 1169323 h 1251742"/>
                <a:gd name="connsiteX1" fmla="*/ 2026559 w 2072516"/>
                <a:gd name="connsiteY1" fmla="*/ 0 h 1251742"/>
                <a:gd name="connsiteX2" fmla="*/ 2072516 w 2072516"/>
                <a:gd name="connsiteY2" fmla="*/ 84231 h 1251742"/>
                <a:gd name="connsiteX3" fmla="*/ 2026559 w 2072516"/>
                <a:gd name="connsiteY3" fmla="*/ 164892 h 1251742"/>
                <a:gd name="connsiteX4" fmla="*/ 142458 w 2072516"/>
                <a:gd name="connsiteY4" fmla="*/ 1251743 h 1251742"/>
                <a:gd name="connsiteX5" fmla="*/ 0 w 2072516"/>
                <a:gd name="connsiteY5" fmla="*/ 1169323 h 125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2516" h="1251742">
                  <a:moveTo>
                    <a:pt x="0" y="1169323"/>
                  </a:moveTo>
                  <a:cubicBezTo>
                    <a:pt x="418102" y="445891"/>
                    <a:pt x="1190552" y="187"/>
                    <a:pt x="2026559" y="0"/>
                  </a:cubicBezTo>
                  <a:lnTo>
                    <a:pt x="2072516" y="84231"/>
                  </a:lnTo>
                  <a:lnTo>
                    <a:pt x="2026559" y="164892"/>
                  </a:lnTo>
                  <a:cubicBezTo>
                    <a:pt x="1249295" y="164706"/>
                    <a:pt x="531013" y="579046"/>
                    <a:pt x="142458" y="1251743"/>
                  </a:cubicBezTo>
                  <a:lnTo>
                    <a:pt x="0" y="1169323"/>
                  </a:lnTo>
                  <a:close/>
                </a:path>
              </a:pathLst>
            </a:custGeom>
            <a:solidFill>
              <a:srgbClr val="F8EC7B"/>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2" name="Freeform 241">
              <a:extLst>
                <a:ext uri="{FF2B5EF4-FFF2-40B4-BE49-F238E27FC236}">
                  <a16:creationId xmlns:a16="http://schemas.microsoft.com/office/drawing/2014/main" id="{7120FD9C-612F-F44D-80AE-8B5BDE028961}"/>
                </a:ext>
              </a:extLst>
            </p:cNvPr>
            <p:cNvSpPr/>
            <p:nvPr userDrawn="1"/>
          </p:nvSpPr>
          <p:spPr>
            <a:xfrm>
              <a:off x="4181123" y="1783127"/>
              <a:ext cx="1252389" cy="3678776"/>
            </a:xfrm>
            <a:custGeom>
              <a:avLst/>
              <a:gdLst>
                <a:gd name="connsiteX0" fmla="*/ 567219 w 1252389"/>
                <a:gd name="connsiteY0" fmla="*/ 0 h 3678776"/>
                <a:gd name="connsiteX1" fmla="*/ 566510 w 1252389"/>
                <a:gd name="connsiteY1" fmla="*/ 3307649 h 3678776"/>
                <a:gd name="connsiteX2" fmla="*/ 82479 w 1252389"/>
                <a:gd name="connsiteY2" fmla="*/ 3678776 h 3678776"/>
                <a:gd name="connsiteX3" fmla="*/ 8210 w 1252389"/>
                <a:gd name="connsiteY3" fmla="*/ 3636687 h 3678776"/>
                <a:gd name="connsiteX4" fmla="*/ 0 w 1252389"/>
                <a:gd name="connsiteY4" fmla="*/ 3536580 h 3678776"/>
                <a:gd name="connsiteX5" fmla="*/ 797039 w 1252389"/>
                <a:gd name="connsiteY5" fmla="*/ 567943 h 3678776"/>
                <a:gd name="connsiteX6" fmla="*/ 450512 w 1252389"/>
                <a:gd name="connsiteY6" fmla="*/ 116677 h 3678776"/>
                <a:gd name="connsiteX7" fmla="*/ 567219 w 1252389"/>
                <a:gd name="connsiteY7" fmla="*/ 107 h 367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2389" h="3678776">
                  <a:moveTo>
                    <a:pt x="567219" y="0"/>
                  </a:moveTo>
                  <a:cubicBezTo>
                    <a:pt x="1481055" y="913578"/>
                    <a:pt x="1480741" y="2394460"/>
                    <a:pt x="566510" y="3307649"/>
                  </a:cubicBezTo>
                  <a:cubicBezTo>
                    <a:pt x="422058" y="3451928"/>
                    <a:pt x="259335" y="3576698"/>
                    <a:pt x="82479" y="3678776"/>
                  </a:cubicBezTo>
                  <a:lnTo>
                    <a:pt x="8210" y="3636687"/>
                  </a:lnTo>
                  <a:lnTo>
                    <a:pt x="0" y="3536580"/>
                  </a:lnTo>
                  <a:cubicBezTo>
                    <a:pt x="1040449" y="2936751"/>
                    <a:pt x="1397292" y="1607649"/>
                    <a:pt x="797039" y="567943"/>
                  </a:cubicBezTo>
                  <a:cubicBezTo>
                    <a:pt x="701813" y="402998"/>
                    <a:pt x="585303" y="251281"/>
                    <a:pt x="450512" y="116677"/>
                  </a:cubicBezTo>
                  <a:lnTo>
                    <a:pt x="567219" y="107"/>
                  </a:lnTo>
                  <a:close/>
                </a:path>
              </a:pathLst>
            </a:custGeom>
            <a:solidFill>
              <a:srgbClr val="5ECCF3"/>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3" name="Freeform 242">
              <a:extLst>
                <a:ext uri="{FF2B5EF4-FFF2-40B4-BE49-F238E27FC236}">
                  <a16:creationId xmlns:a16="http://schemas.microsoft.com/office/drawing/2014/main" id="{DB6E70C0-EF10-8046-808F-EB89E3562259}"/>
                </a:ext>
              </a:extLst>
            </p:cNvPr>
            <p:cNvSpPr/>
            <p:nvPr userDrawn="1"/>
          </p:nvSpPr>
          <p:spPr>
            <a:xfrm>
              <a:off x="1438596" y="4974046"/>
              <a:ext cx="1703522" cy="801445"/>
            </a:xfrm>
            <a:custGeom>
              <a:avLst/>
              <a:gdLst>
                <a:gd name="connsiteX0" fmla="*/ 1703523 w 1703522"/>
                <a:gd name="connsiteY0" fmla="*/ 800913 h 801445"/>
                <a:gd name="connsiteX1" fmla="*/ 1654846 w 1703522"/>
                <a:gd name="connsiteY1" fmla="*/ 801446 h 801445"/>
                <a:gd name="connsiteX2" fmla="*/ 0 w 1703522"/>
                <a:gd name="connsiteY2" fmla="*/ 116570 h 801445"/>
                <a:gd name="connsiteX3" fmla="*/ 26658 w 1703522"/>
                <a:gd name="connsiteY3" fmla="*/ 32659 h 801445"/>
                <a:gd name="connsiteX4" fmla="*/ 116760 w 1703522"/>
                <a:gd name="connsiteY4" fmla="*/ 0 h 801445"/>
                <a:gd name="connsiteX5" fmla="*/ 1654846 w 1703522"/>
                <a:gd name="connsiteY5" fmla="*/ 636553 h 801445"/>
                <a:gd name="connsiteX6" fmla="*/ 1703523 w 1703522"/>
                <a:gd name="connsiteY6" fmla="*/ 636021 h 801445"/>
                <a:gd name="connsiteX7" fmla="*/ 1703523 w 1703522"/>
                <a:gd name="connsiteY7" fmla="*/ 801179 h 8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3522" h="801445">
                  <a:moveTo>
                    <a:pt x="1703523" y="800913"/>
                  </a:moveTo>
                  <a:cubicBezTo>
                    <a:pt x="1687262" y="801233"/>
                    <a:pt x="1671001" y="801446"/>
                    <a:pt x="1654846" y="801446"/>
                  </a:cubicBezTo>
                  <a:cubicBezTo>
                    <a:pt x="1034253" y="801073"/>
                    <a:pt x="439135" y="554779"/>
                    <a:pt x="0" y="116570"/>
                  </a:cubicBezTo>
                  <a:lnTo>
                    <a:pt x="26658" y="32659"/>
                  </a:lnTo>
                  <a:lnTo>
                    <a:pt x="116760" y="0"/>
                  </a:lnTo>
                  <a:cubicBezTo>
                    <a:pt x="524519" y="407873"/>
                    <a:pt x="1077903" y="636895"/>
                    <a:pt x="1654846" y="636553"/>
                  </a:cubicBezTo>
                  <a:cubicBezTo>
                    <a:pt x="1671107" y="636553"/>
                    <a:pt x="1687368" y="636553"/>
                    <a:pt x="1703523" y="636021"/>
                  </a:cubicBezTo>
                  <a:lnTo>
                    <a:pt x="1703523" y="801179"/>
                  </a:lnTo>
                  <a:close/>
                </a:path>
              </a:pathLst>
            </a:custGeom>
            <a:solidFill>
              <a:srgbClr val="A7EA52"/>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4" name="Freeform 243">
              <a:extLst>
                <a:ext uri="{FF2B5EF4-FFF2-40B4-BE49-F238E27FC236}">
                  <a16:creationId xmlns:a16="http://schemas.microsoft.com/office/drawing/2014/main" id="{37C056DA-F200-6A44-9772-46C57463FD3A}"/>
                </a:ext>
              </a:extLst>
            </p:cNvPr>
            <p:cNvSpPr/>
            <p:nvPr userDrawn="1"/>
          </p:nvSpPr>
          <p:spPr>
            <a:xfrm>
              <a:off x="1497616" y="1065273"/>
              <a:ext cx="868289" cy="867669"/>
            </a:xfrm>
            <a:custGeom>
              <a:avLst/>
              <a:gdLst>
                <a:gd name="connsiteX0" fmla="*/ 868289 w 868289"/>
                <a:gd name="connsiteY0" fmla="*/ 433835 h 867669"/>
                <a:gd name="connsiteX1" fmla="*/ 434145 w 868289"/>
                <a:gd name="connsiteY1" fmla="*/ 867669 h 867669"/>
                <a:gd name="connsiteX2" fmla="*/ 0 w 868289"/>
                <a:gd name="connsiteY2" fmla="*/ 433835 h 867669"/>
                <a:gd name="connsiteX3" fmla="*/ 434145 w 868289"/>
                <a:gd name="connsiteY3" fmla="*/ 0 h 867669"/>
                <a:gd name="connsiteX4" fmla="*/ 868289 w 868289"/>
                <a:gd name="connsiteY4" fmla="*/ 433835 h 86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289" h="867669">
                  <a:moveTo>
                    <a:pt x="868289" y="433835"/>
                  </a:moveTo>
                  <a:cubicBezTo>
                    <a:pt x="868289" y="673437"/>
                    <a:pt x="673918" y="867669"/>
                    <a:pt x="434145" y="867669"/>
                  </a:cubicBezTo>
                  <a:cubicBezTo>
                    <a:pt x="194371" y="867669"/>
                    <a:pt x="0" y="673437"/>
                    <a:pt x="0" y="433835"/>
                  </a:cubicBezTo>
                  <a:cubicBezTo>
                    <a:pt x="0" y="194235"/>
                    <a:pt x="194371" y="0"/>
                    <a:pt x="434145" y="0"/>
                  </a:cubicBezTo>
                  <a:cubicBezTo>
                    <a:pt x="673918" y="0"/>
                    <a:pt x="868289" y="194235"/>
                    <a:pt x="868289" y="433835"/>
                  </a:cubicBezTo>
                  <a:close/>
                </a:path>
              </a:pathLst>
            </a:custGeom>
            <a:solidFill>
              <a:srgbClr val="F8EC7B"/>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5" name="Freeform 244">
              <a:extLst>
                <a:ext uri="{FF2B5EF4-FFF2-40B4-BE49-F238E27FC236}">
                  <a16:creationId xmlns:a16="http://schemas.microsoft.com/office/drawing/2014/main" id="{5E97BEED-0AD1-4C4F-924A-4E69B904BBBE}"/>
                </a:ext>
              </a:extLst>
            </p:cNvPr>
            <p:cNvSpPr/>
            <p:nvPr userDrawn="1"/>
          </p:nvSpPr>
          <p:spPr>
            <a:xfrm>
              <a:off x="4920123" y="2977917"/>
              <a:ext cx="868289" cy="867669"/>
            </a:xfrm>
            <a:custGeom>
              <a:avLst/>
              <a:gdLst>
                <a:gd name="connsiteX0" fmla="*/ 868289 w 868289"/>
                <a:gd name="connsiteY0" fmla="*/ 433835 h 867669"/>
                <a:gd name="connsiteX1" fmla="*/ 434145 w 868289"/>
                <a:gd name="connsiteY1" fmla="*/ 867669 h 867669"/>
                <a:gd name="connsiteX2" fmla="*/ 0 w 868289"/>
                <a:gd name="connsiteY2" fmla="*/ 433835 h 867669"/>
                <a:gd name="connsiteX3" fmla="*/ 434145 w 868289"/>
                <a:gd name="connsiteY3" fmla="*/ 0 h 867669"/>
                <a:gd name="connsiteX4" fmla="*/ 868289 w 868289"/>
                <a:gd name="connsiteY4" fmla="*/ 433835 h 86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289" h="867669">
                  <a:moveTo>
                    <a:pt x="868289" y="433835"/>
                  </a:moveTo>
                  <a:cubicBezTo>
                    <a:pt x="868289" y="673437"/>
                    <a:pt x="673918" y="867669"/>
                    <a:pt x="434145" y="867669"/>
                  </a:cubicBezTo>
                  <a:cubicBezTo>
                    <a:pt x="194376" y="867669"/>
                    <a:pt x="0" y="673437"/>
                    <a:pt x="0" y="433835"/>
                  </a:cubicBezTo>
                  <a:cubicBezTo>
                    <a:pt x="0" y="194232"/>
                    <a:pt x="194376" y="0"/>
                    <a:pt x="434145" y="0"/>
                  </a:cubicBezTo>
                  <a:cubicBezTo>
                    <a:pt x="673918" y="0"/>
                    <a:pt x="868289" y="194232"/>
                    <a:pt x="868289" y="433835"/>
                  </a:cubicBezTo>
                  <a:close/>
                </a:path>
              </a:pathLst>
            </a:custGeom>
            <a:solidFill>
              <a:srgbClr val="5ECCF3"/>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6" name="Freeform 245">
              <a:extLst>
                <a:ext uri="{FF2B5EF4-FFF2-40B4-BE49-F238E27FC236}">
                  <a16:creationId xmlns:a16="http://schemas.microsoft.com/office/drawing/2014/main" id="{FE1C0099-9B97-C244-B4FC-3EA6D978B891}"/>
                </a:ext>
              </a:extLst>
            </p:cNvPr>
            <p:cNvSpPr/>
            <p:nvPr userDrawn="1"/>
          </p:nvSpPr>
          <p:spPr>
            <a:xfrm>
              <a:off x="1856906" y="5103136"/>
              <a:ext cx="868395" cy="867775"/>
            </a:xfrm>
            <a:custGeom>
              <a:avLst/>
              <a:gdLst>
                <a:gd name="connsiteX0" fmla="*/ 868396 w 868395"/>
                <a:gd name="connsiteY0" fmla="*/ 433835 h 867775"/>
                <a:gd name="connsiteX1" fmla="*/ 434251 w 868395"/>
                <a:gd name="connsiteY1" fmla="*/ 867776 h 867775"/>
                <a:gd name="connsiteX2" fmla="*/ 0 w 868395"/>
                <a:gd name="connsiteY2" fmla="*/ 433941 h 867775"/>
                <a:gd name="connsiteX3" fmla="*/ 434145 w 868395"/>
                <a:gd name="connsiteY3" fmla="*/ 0 h 867775"/>
                <a:gd name="connsiteX4" fmla="*/ 434251 w 868395"/>
                <a:gd name="connsiteY4" fmla="*/ 0 h 867775"/>
                <a:gd name="connsiteX5" fmla="*/ 868396 w 868395"/>
                <a:gd name="connsiteY5" fmla="*/ 433835 h 86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395" h="867775">
                  <a:moveTo>
                    <a:pt x="868396" y="433835"/>
                  </a:moveTo>
                  <a:cubicBezTo>
                    <a:pt x="868428" y="673464"/>
                    <a:pt x="674052" y="867744"/>
                    <a:pt x="434251" y="867776"/>
                  </a:cubicBezTo>
                  <a:cubicBezTo>
                    <a:pt x="194451" y="867808"/>
                    <a:pt x="32" y="673571"/>
                    <a:pt x="0" y="433941"/>
                  </a:cubicBezTo>
                  <a:cubicBezTo>
                    <a:pt x="-32" y="194312"/>
                    <a:pt x="194344" y="32"/>
                    <a:pt x="434145" y="0"/>
                  </a:cubicBezTo>
                  <a:cubicBezTo>
                    <a:pt x="434182" y="0"/>
                    <a:pt x="434214" y="0"/>
                    <a:pt x="434251" y="0"/>
                  </a:cubicBezTo>
                  <a:cubicBezTo>
                    <a:pt x="674025" y="0"/>
                    <a:pt x="868396" y="194232"/>
                    <a:pt x="868396" y="433835"/>
                  </a:cubicBezTo>
                  <a:close/>
                </a:path>
              </a:pathLst>
            </a:custGeom>
            <a:solidFill>
              <a:srgbClr val="A7EA52"/>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7" name="Freeform 246">
              <a:extLst>
                <a:ext uri="{FF2B5EF4-FFF2-40B4-BE49-F238E27FC236}">
                  <a16:creationId xmlns:a16="http://schemas.microsoft.com/office/drawing/2014/main" id="{F3438CC8-C66E-D44E-B3EF-BC6EEC801775}"/>
                </a:ext>
              </a:extLst>
            </p:cNvPr>
            <p:cNvSpPr/>
            <p:nvPr userDrawn="1"/>
          </p:nvSpPr>
          <p:spPr>
            <a:xfrm>
              <a:off x="438086" y="3327148"/>
              <a:ext cx="868289" cy="867669"/>
            </a:xfrm>
            <a:custGeom>
              <a:avLst/>
              <a:gdLst>
                <a:gd name="connsiteX0" fmla="*/ 868289 w 868289"/>
                <a:gd name="connsiteY0" fmla="*/ 433781 h 867669"/>
                <a:gd name="connsiteX1" fmla="*/ 434198 w 868289"/>
                <a:gd name="connsiteY1" fmla="*/ 867669 h 867669"/>
                <a:gd name="connsiteX2" fmla="*/ 0 w 868289"/>
                <a:gd name="connsiteY2" fmla="*/ 433888 h 867669"/>
                <a:gd name="connsiteX3" fmla="*/ 434091 w 868289"/>
                <a:gd name="connsiteY3" fmla="*/ 0 h 867669"/>
                <a:gd name="connsiteX4" fmla="*/ 434145 w 868289"/>
                <a:gd name="connsiteY4" fmla="*/ 0 h 867669"/>
                <a:gd name="connsiteX5" fmla="*/ 868289 w 868289"/>
                <a:gd name="connsiteY5" fmla="*/ 433835 h 86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289" h="867669">
                  <a:moveTo>
                    <a:pt x="868289" y="433781"/>
                  </a:moveTo>
                  <a:cubicBezTo>
                    <a:pt x="868321" y="673384"/>
                    <a:pt x="673972" y="867637"/>
                    <a:pt x="434198" y="867669"/>
                  </a:cubicBezTo>
                  <a:cubicBezTo>
                    <a:pt x="194427" y="867696"/>
                    <a:pt x="29" y="673491"/>
                    <a:pt x="0" y="433888"/>
                  </a:cubicBezTo>
                  <a:cubicBezTo>
                    <a:pt x="-29" y="194285"/>
                    <a:pt x="194320" y="32"/>
                    <a:pt x="434091" y="0"/>
                  </a:cubicBezTo>
                  <a:cubicBezTo>
                    <a:pt x="434109" y="0"/>
                    <a:pt x="434127" y="0"/>
                    <a:pt x="434145" y="0"/>
                  </a:cubicBezTo>
                  <a:cubicBezTo>
                    <a:pt x="673918" y="0"/>
                    <a:pt x="868289" y="194232"/>
                    <a:pt x="868289" y="433835"/>
                  </a:cubicBezTo>
                  <a:close/>
                </a:path>
              </a:pathLst>
            </a:custGeom>
            <a:solidFill>
              <a:srgbClr val="FF8021"/>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9" name="CuadroTexto 238">
              <a:extLst>
                <a:ext uri="{FF2B5EF4-FFF2-40B4-BE49-F238E27FC236}">
                  <a16:creationId xmlns:a16="http://schemas.microsoft.com/office/drawing/2014/main" id="{2D00720F-A8AD-E143-9E57-0F0B17074940}"/>
                </a:ext>
              </a:extLst>
            </p:cNvPr>
            <p:cNvSpPr txBox="1"/>
            <p:nvPr userDrawn="1"/>
          </p:nvSpPr>
          <p:spPr>
            <a:xfrm>
              <a:off x="1540111" y="1136796"/>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1</a:t>
              </a:r>
            </a:p>
          </p:txBody>
        </p:sp>
        <p:sp>
          <p:nvSpPr>
            <p:cNvPr id="250" name="CuadroTexto 238">
              <a:extLst>
                <a:ext uri="{FF2B5EF4-FFF2-40B4-BE49-F238E27FC236}">
                  <a16:creationId xmlns:a16="http://schemas.microsoft.com/office/drawing/2014/main" id="{968E6438-028B-2341-BB30-2798E1FB9516}"/>
                </a:ext>
              </a:extLst>
            </p:cNvPr>
            <p:cNvSpPr txBox="1"/>
            <p:nvPr userDrawn="1"/>
          </p:nvSpPr>
          <p:spPr>
            <a:xfrm>
              <a:off x="4975318" y="3088585"/>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4</a:t>
              </a:r>
            </a:p>
          </p:txBody>
        </p:sp>
        <p:sp>
          <p:nvSpPr>
            <p:cNvPr id="251" name="CuadroTexto 238">
              <a:extLst>
                <a:ext uri="{FF2B5EF4-FFF2-40B4-BE49-F238E27FC236}">
                  <a16:creationId xmlns:a16="http://schemas.microsoft.com/office/drawing/2014/main" id="{CE48C6BC-D9AF-CA41-AC66-18529011B88A}"/>
                </a:ext>
              </a:extLst>
            </p:cNvPr>
            <p:cNvSpPr txBox="1"/>
            <p:nvPr userDrawn="1"/>
          </p:nvSpPr>
          <p:spPr>
            <a:xfrm>
              <a:off x="1886960" y="5196822"/>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3</a:t>
              </a:r>
            </a:p>
          </p:txBody>
        </p:sp>
        <p:sp>
          <p:nvSpPr>
            <p:cNvPr id="252" name="CuadroTexto 238">
              <a:extLst>
                <a:ext uri="{FF2B5EF4-FFF2-40B4-BE49-F238E27FC236}">
                  <a16:creationId xmlns:a16="http://schemas.microsoft.com/office/drawing/2014/main" id="{4501668F-6CE7-AA46-856F-AC415FBF2D87}"/>
                </a:ext>
              </a:extLst>
            </p:cNvPr>
            <p:cNvSpPr txBox="1"/>
            <p:nvPr userDrawn="1"/>
          </p:nvSpPr>
          <p:spPr>
            <a:xfrm>
              <a:off x="433353" y="3431076"/>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2</a:t>
              </a:r>
            </a:p>
          </p:txBody>
        </p:sp>
      </p:grpSp>
      <p:pic>
        <p:nvPicPr>
          <p:cNvPr id="19" name="Graphic 18">
            <a:extLst>
              <a:ext uri="{FF2B5EF4-FFF2-40B4-BE49-F238E27FC236}">
                <a16:creationId xmlns:a16="http://schemas.microsoft.com/office/drawing/2014/main" id="{4AF2C026-2215-4940-823D-4537D867293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28075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٤">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4360B0-A45F-BA41-A941-12E713EE98D3}"/>
              </a:ext>
            </a:extLst>
          </p:cNvPr>
          <p:cNvSpPr/>
          <p:nvPr userDrawn="1"/>
        </p:nvSpPr>
        <p:spPr>
          <a:xfrm>
            <a:off x="0" y="0"/>
            <a:ext cx="5745050" cy="6858000"/>
          </a:xfrm>
          <a:prstGeom prst="rect">
            <a:avLst/>
          </a:prstGeom>
          <a:pattFill prst="lgGrid">
            <a:fgClr>
              <a:srgbClr val="ECEC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D661588-57B7-D541-A1CD-0614AB319D3C}"/>
              </a:ext>
            </a:extLst>
          </p:cNvPr>
          <p:cNvSpPr/>
          <p:nvPr userDrawn="1"/>
        </p:nvSpPr>
        <p:spPr>
          <a:xfrm>
            <a:off x="9640688" y="3325043"/>
            <a:ext cx="2081559" cy="2081559"/>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472782DD-7C3C-A145-975F-F02D277A8011}"/>
              </a:ext>
            </a:extLst>
          </p:cNvPr>
          <p:cNvSpPr/>
          <p:nvPr userDrawn="1"/>
        </p:nvSpPr>
        <p:spPr>
          <a:xfrm>
            <a:off x="8504587" y="1413644"/>
            <a:ext cx="2475312" cy="2475311"/>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73BC673F-21BF-994C-9D89-275554D5D570}"/>
              </a:ext>
            </a:extLst>
          </p:cNvPr>
          <p:cNvSpPr/>
          <p:nvPr userDrawn="1"/>
        </p:nvSpPr>
        <p:spPr>
          <a:xfrm>
            <a:off x="6350779" y="2706265"/>
            <a:ext cx="3190836" cy="31908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A32AD613-DD1C-1C4D-8E8D-8113F46A5A4E}"/>
              </a:ext>
            </a:extLst>
          </p:cNvPr>
          <p:cNvGrpSpPr/>
          <p:nvPr userDrawn="1"/>
        </p:nvGrpSpPr>
        <p:grpSpPr>
          <a:xfrm>
            <a:off x="5960439" y="715219"/>
            <a:ext cx="1961427" cy="3491678"/>
            <a:chOff x="1851024" y="1671637"/>
            <a:chExt cx="4343813" cy="7732734"/>
          </a:xfrm>
          <a:solidFill>
            <a:schemeClr val="bg1">
              <a:lumMod val="85000"/>
            </a:schemeClr>
          </a:solidFill>
        </p:grpSpPr>
        <p:sp>
          <p:nvSpPr>
            <p:cNvPr id="75" name="Freeform 334">
              <a:extLst>
                <a:ext uri="{FF2B5EF4-FFF2-40B4-BE49-F238E27FC236}">
                  <a16:creationId xmlns:a16="http://schemas.microsoft.com/office/drawing/2014/main" id="{136042F6-3AAA-5E4D-806C-62080735BF03}"/>
                </a:ext>
              </a:extLst>
            </p:cNvPr>
            <p:cNvSpPr>
              <a:spLocks noChangeArrowheads="1"/>
            </p:cNvSpPr>
            <p:nvPr/>
          </p:nvSpPr>
          <p:spPr bwMode="auto">
            <a:xfrm>
              <a:off x="3147617" y="6872041"/>
              <a:ext cx="18722" cy="32763"/>
            </a:xfrm>
            <a:custGeom>
              <a:avLst/>
              <a:gdLst>
                <a:gd name="T0" fmla="*/ 0 w 18"/>
                <a:gd name="T1" fmla="*/ 32 h 33"/>
                <a:gd name="T2" fmla="*/ 17 w 18"/>
                <a:gd name="T3" fmla="*/ 0 h 33"/>
                <a:gd name="T4" fmla="*/ 17 w 18"/>
                <a:gd name="T5" fmla="*/ 0 h 33"/>
                <a:gd name="T6" fmla="*/ 0 w 18"/>
                <a:gd name="T7" fmla="*/ 32 h 33"/>
              </a:gdLst>
              <a:ahLst/>
              <a:cxnLst>
                <a:cxn ang="0">
                  <a:pos x="T0" y="T1"/>
                </a:cxn>
                <a:cxn ang="0">
                  <a:pos x="T2" y="T3"/>
                </a:cxn>
                <a:cxn ang="0">
                  <a:pos x="T4" y="T5"/>
                </a:cxn>
                <a:cxn ang="0">
                  <a:pos x="T6" y="T7"/>
                </a:cxn>
              </a:cxnLst>
              <a:rect l="0" t="0" r="r" b="b"/>
              <a:pathLst>
                <a:path w="18" h="33">
                  <a:moveTo>
                    <a:pt x="0" y="32"/>
                  </a:moveTo>
                  <a:lnTo>
                    <a:pt x="17" y="0"/>
                  </a:lnTo>
                  <a:lnTo>
                    <a:pt x="17" y="0"/>
                  </a:lnTo>
                  <a:cubicBezTo>
                    <a:pt x="9" y="15"/>
                    <a:pt x="4" y="24"/>
                    <a:pt x="0" y="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35">
              <a:extLst>
                <a:ext uri="{FF2B5EF4-FFF2-40B4-BE49-F238E27FC236}">
                  <a16:creationId xmlns:a16="http://schemas.microsoft.com/office/drawing/2014/main" id="{136C962C-5816-864C-B145-8AB447A6F223}"/>
                </a:ext>
              </a:extLst>
            </p:cNvPr>
            <p:cNvSpPr>
              <a:spLocks noChangeArrowheads="1"/>
            </p:cNvSpPr>
            <p:nvPr/>
          </p:nvSpPr>
          <p:spPr bwMode="auto">
            <a:xfrm>
              <a:off x="3016553" y="7134170"/>
              <a:ext cx="9361" cy="18722"/>
            </a:xfrm>
            <a:custGeom>
              <a:avLst/>
              <a:gdLst>
                <a:gd name="T0" fmla="*/ 1 w 7"/>
                <a:gd name="T1" fmla="*/ 9 h 17"/>
                <a:gd name="T2" fmla="*/ 0 w 7"/>
                <a:gd name="T3" fmla="*/ 16 h 17"/>
                <a:gd name="T4" fmla="*/ 0 w 7"/>
                <a:gd name="T5" fmla="*/ 16 h 17"/>
                <a:gd name="T6" fmla="*/ 1 w 7"/>
                <a:gd name="T7" fmla="*/ 9 h 17"/>
              </a:gdLst>
              <a:ahLst/>
              <a:cxnLst>
                <a:cxn ang="0">
                  <a:pos x="T0" y="T1"/>
                </a:cxn>
                <a:cxn ang="0">
                  <a:pos x="T2" y="T3"/>
                </a:cxn>
                <a:cxn ang="0">
                  <a:pos x="T4" y="T5"/>
                </a:cxn>
                <a:cxn ang="0">
                  <a:pos x="T6" y="T7"/>
                </a:cxn>
              </a:cxnLst>
              <a:rect l="0" t="0" r="r" b="b"/>
              <a:pathLst>
                <a:path w="7" h="17">
                  <a:moveTo>
                    <a:pt x="1" y="9"/>
                  </a:moveTo>
                  <a:lnTo>
                    <a:pt x="0" y="16"/>
                  </a:lnTo>
                  <a:lnTo>
                    <a:pt x="0" y="16"/>
                  </a:lnTo>
                  <a:cubicBezTo>
                    <a:pt x="4" y="5"/>
                    <a:pt x="6" y="0"/>
                    <a:pt x="1" y="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37">
              <a:extLst>
                <a:ext uri="{FF2B5EF4-FFF2-40B4-BE49-F238E27FC236}">
                  <a16:creationId xmlns:a16="http://schemas.microsoft.com/office/drawing/2014/main" id="{3B24047E-E440-E14F-84E4-26D537579230}"/>
                </a:ext>
              </a:extLst>
            </p:cNvPr>
            <p:cNvSpPr>
              <a:spLocks noChangeArrowheads="1"/>
            </p:cNvSpPr>
            <p:nvPr/>
          </p:nvSpPr>
          <p:spPr bwMode="auto">
            <a:xfrm>
              <a:off x="2754427" y="9310755"/>
              <a:ext cx="14041" cy="51492"/>
            </a:xfrm>
            <a:custGeom>
              <a:avLst/>
              <a:gdLst>
                <a:gd name="T0" fmla="*/ 0 w 14"/>
                <a:gd name="T1" fmla="*/ 0 h 49"/>
                <a:gd name="T2" fmla="*/ 0 w 14"/>
                <a:gd name="T3" fmla="*/ 0 h 49"/>
                <a:gd name="T4" fmla="*/ 2 w 14"/>
                <a:gd name="T5" fmla="*/ 15 h 49"/>
                <a:gd name="T6" fmla="*/ 2 w 14"/>
                <a:gd name="T7" fmla="*/ 15 h 49"/>
                <a:gd name="T8" fmla="*/ 13 w 14"/>
                <a:gd name="T9" fmla="*/ 48 h 49"/>
                <a:gd name="T10" fmla="*/ 13 w 14"/>
                <a:gd name="T11" fmla="*/ 48 h 49"/>
                <a:gd name="T12" fmla="*/ 0 w 1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4" h="49">
                  <a:moveTo>
                    <a:pt x="0" y="0"/>
                  </a:moveTo>
                  <a:lnTo>
                    <a:pt x="0" y="0"/>
                  </a:lnTo>
                  <a:cubicBezTo>
                    <a:pt x="1" y="5"/>
                    <a:pt x="1" y="10"/>
                    <a:pt x="2" y="15"/>
                  </a:cubicBezTo>
                  <a:lnTo>
                    <a:pt x="2" y="15"/>
                  </a:lnTo>
                  <a:cubicBezTo>
                    <a:pt x="6" y="27"/>
                    <a:pt x="9" y="38"/>
                    <a:pt x="13" y="48"/>
                  </a:cubicBezTo>
                  <a:lnTo>
                    <a:pt x="13" y="48"/>
                  </a:lnTo>
                  <a:cubicBezTo>
                    <a:pt x="9" y="34"/>
                    <a:pt x="4" y="17"/>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38">
              <a:extLst>
                <a:ext uri="{FF2B5EF4-FFF2-40B4-BE49-F238E27FC236}">
                  <a16:creationId xmlns:a16="http://schemas.microsoft.com/office/drawing/2014/main" id="{32AD5C45-DE7A-3F46-8606-7F856AA15A9D}"/>
                </a:ext>
              </a:extLst>
            </p:cNvPr>
            <p:cNvSpPr>
              <a:spLocks noChangeArrowheads="1"/>
            </p:cNvSpPr>
            <p:nvPr/>
          </p:nvSpPr>
          <p:spPr bwMode="auto">
            <a:xfrm>
              <a:off x="2721659" y="9207777"/>
              <a:ext cx="9361" cy="70214"/>
            </a:xfrm>
            <a:custGeom>
              <a:avLst/>
              <a:gdLst>
                <a:gd name="T0" fmla="*/ 10 w 11"/>
                <a:gd name="T1" fmla="*/ 67 h 68"/>
                <a:gd name="T2" fmla="*/ 0 w 11"/>
                <a:gd name="T3" fmla="*/ 0 h 68"/>
                <a:gd name="T4" fmla="*/ 0 w 11"/>
                <a:gd name="T5" fmla="*/ 0 h 68"/>
                <a:gd name="T6" fmla="*/ 10 w 11"/>
                <a:gd name="T7" fmla="*/ 67 h 68"/>
              </a:gdLst>
              <a:ahLst/>
              <a:cxnLst>
                <a:cxn ang="0">
                  <a:pos x="T0" y="T1"/>
                </a:cxn>
                <a:cxn ang="0">
                  <a:pos x="T2" y="T3"/>
                </a:cxn>
                <a:cxn ang="0">
                  <a:pos x="T4" y="T5"/>
                </a:cxn>
                <a:cxn ang="0">
                  <a:pos x="T6" y="T7"/>
                </a:cxn>
              </a:cxnLst>
              <a:rect l="0" t="0" r="r" b="b"/>
              <a:pathLst>
                <a:path w="11" h="68">
                  <a:moveTo>
                    <a:pt x="10" y="67"/>
                  </a:moveTo>
                  <a:lnTo>
                    <a:pt x="0" y="0"/>
                  </a:lnTo>
                  <a:lnTo>
                    <a:pt x="0" y="0"/>
                  </a:lnTo>
                  <a:cubicBezTo>
                    <a:pt x="2" y="15"/>
                    <a:pt x="5" y="37"/>
                    <a:pt x="10" y="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39">
              <a:extLst>
                <a:ext uri="{FF2B5EF4-FFF2-40B4-BE49-F238E27FC236}">
                  <a16:creationId xmlns:a16="http://schemas.microsoft.com/office/drawing/2014/main" id="{F71FDE96-854A-B64C-A6C1-2CF8E81695F6}"/>
                </a:ext>
              </a:extLst>
            </p:cNvPr>
            <p:cNvSpPr>
              <a:spLocks noChangeArrowheads="1"/>
            </p:cNvSpPr>
            <p:nvPr/>
          </p:nvSpPr>
          <p:spPr bwMode="auto">
            <a:xfrm>
              <a:off x="4149313" y="5804815"/>
              <a:ext cx="37447" cy="28086"/>
            </a:xfrm>
            <a:custGeom>
              <a:avLst/>
              <a:gdLst>
                <a:gd name="T0" fmla="*/ 4 w 37"/>
                <a:gd name="T1" fmla="*/ 26 h 27"/>
                <a:gd name="T2" fmla="*/ 4 w 37"/>
                <a:gd name="T3" fmla="*/ 26 h 27"/>
                <a:gd name="T4" fmla="*/ 36 w 37"/>
                <a:gd name="T5" fmla="*/ 0 h 27"/>
                <a:gd name="T6" fmla="*/ 36 w 37"/>
                <a:gd name="T7" fmla="*/ 0 h 27"/>
                <a:gd name="T8" fmla="*/ 8 w 37"/>
                <a:gd name="T9" fmla="*/ 19 h 27"/>
                <a:gd name="T10" fmla="*/ 8 w 37"/>
                <a:gd name="T11" fmla="*/ 19 h 27"/>
                <a:gd name="T12" fmla="*/ 1 w 37"/>
                <a:gd name="T13" fmla="*/ 25 h 27"/>
                <a:gd name="T14" fmla="*/ 1 w 37"/>
                <a:gd name="T15" fmla="*/ 25 h 27"/>
                <a:gd name="T16" fmla="*/ 4 w 37"/>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7">
                  <a:moveTo>
                    <a:pt x="4" y="26"/>
                  </a:moveTo>
                  <a:lnTo>
                    <a:pt x="4" y="26"/>
                  </a:lnTo>
                  <a:cubicBezTo>
                    <a:pt x="14" y="17"/>
                    <a:pt x="25" y="8"/>
                    <a:pt x="36" y="0"/>
                  </a:cubicBezTo>
                  <a:lnTo>
                    <a:pt x="36" y="0"/>
                  </a:lnTo>
                  <a:cubicBezTo>
                    <a:pt x="22" y="9"/>
                    <a:pt x="14" y="15"/>
                    <a:pt x="8" y="19"/>
                  </a:cubicBezTo>
                  <a:lnTo>
                    <a:pt x="8" y="19"/>
                  </a:lnTo>
                  <a:cubicBezTo>
                    <a:pt x="4" y="23"/>
                    <a:pt x="1" y="25"/>
                    <a:pt x="1" y="25"/>
                  </a:cubicBezTo>
                  <a:lnTo>
                    <a:pt x="1" y="25"/>
                  </a:lnTo>
                  <a:cubicBezTo>
                    <a:pt x="0" y="26"/>
                    <a:pt x="5" y="24"/>
                    <a:pt x="4" y="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341">
              <a:extLst>
                <a:ext uri="{FF2B5EF4-FFF2-40B4-BE49-F238E27FC236}">
                  <a16:creationId xmlns:a16="http://schemas.microsoft.com/office/drawing/2014/main" id="{559A5D2E-2C6A-F64B-8C67-680B4AC7A647}"/>
                </a:ext>
              </a:extLst>
            </p:cNvPr>
            <p:cNvSpPr>
              <a:spLocks noChangeArrowheads="1"/>
            </p:cNvSpPr>
            <p:nvPr/>
          </p:nvSpPr>
          <p:spPr bwMode="auto">
            <a:xfrm>
              <a:off x="3119531" y="6989062"/>
              <a:ext cx="18722" cy="32767"/>
            </a:xfrm>
            <a:custGeom>
              <a:avLst/>
              <a:gdLst>
                <a:gd name="T0" fmla="*/ 3 w 18"/>
                <a:gd name="T1" fmla="*/ 27 h 31"/>
                <a:gd name="T2" fmla="*/ 3 w 18"/>
                <a:gd name="T3" fmla="*/ 27 h 31"/>
                <a:gd name="T4" fmla="*/ 17 w 18"/>
                <a:gd name="T5" fmla="*/ 0 h 31"/>
                <a:gd name="T6" fmla="*/ 17 w 18"/>
                <a:gd name="T7" fmla="*/ 0 h 31"/>
                <a:gd name="T8" fmla="*/ 3 w 18"/>
                <a:gd name="T9" fmla="*/ 27 h 31"/>
              </a:gdLst>
              <a:ahLst/>
              <a:cxnLst>
                <a:cxn ang="0">
                  <a:pos x="T0" y="T1"/>
                </a:cxn>
                <a:cxn ang="0">
                  <a:pos x="T2" y="T3"/>
                </a:cxn>
                <a:cxn ang="0">
                  <a:pos x="T4" y="T5"/>
                </a:cxn>
                <a:cxn ang="0">
                  <a:pos x="T6" y="T7"/>
                </a:cxn>
                <a:cxn ang="0">
                  <a:pos x="T8" y="T9"/>
                </a:cxn>
              </a:cxnLst>
              <a:rect l="0" t="0" r="r" b="b"/>
              <a:pathLst>
                <a:path w="18" h="31">
                  <a:moveTo>
                    <a:pt x="3" y="27"/>
                  </a:moveTo>
                  <a:lnTo>
                    <a:pt x="3" y="27"/>
                  </a:lnTo>
                  <a:cubicBezTo>
                    <a:pt x="14" y="8"/>
                    <a:pt x="17" y="0"/>
                    <a:pt x="17" y="0"/>
                  </a:cubicBezTo>
                  <a:lnTo>
                    <a:pt x="17" y="0"/>
                  </a:lnTo>
                  <a:cubicBezTo>
                    <a:pt x="6" y="20"/>
                    <a:pt x="0" y="30"/>
                    <a:pt x="3" y="2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5">
              <a:extLst>
                <a:ext uri="{FF2B5EF4-FFF2-40B4-BE49-F238E27FC236}">
                  <a16:creationId xmlns:a16="http://schemas.microsoft.com/office/drawing/2014/main" id="{C9976D4C-A09B-1048-89AC-BF6217063E31}"/>
                </a:ext>
              </a:extLst>
            </p:cNvPr>
            <p:cNvSpPr>
              <a:spLocks noChangeArrowheads="1"/>
            </p:cNvSpPr>
            <p:nvPr/>
          </p:nvSpPr>
          <p:spPr bwMode="auto">
            <a:xfrm>
              <a:off x="2731020" y="9263946"/>
              <a:ext cx="4682" cy="23406"/>
            </a:xfrm>
            <a:custGeom>
              <a:avLst/>
              <a:gdLst>
                <a:gd name="T0" fmla="*/ 2 w 4"/>
                <a:gd name="T1" fmla="*/ 19 h 20"/>
                <a:gd name="T2" fmla="*/ 2 w 4"/>
                <a:gd name="T3" fmla="*/ 19 h 20"/>
                <a:gd name="T4" fmla="*/ 3 w 4"/>
                <a:gd name="T5" fmla="*/ 9 h 20"/>
                <a:gd name="T6" fmla="*/ 3 w 4"/>
                <a:gd name="T7" fmla="*/ 9 h 20"/>
                <a:gd name="T8" fmla="*/ 2 w 4"/>
                <a:gd name="T9" fmla="*/ 19 h 20"/>
              </a:gdLst>
              <a:ahLst/>
              <a:cxnLst>
                <a:cxn ang="0">
                  <a:pos x="T0" y="T1"/>
                </a:cxn>
                <a:cxn ang="0">
                  <a:pos x="T2" y="T3"/>
                </a:cxn>
                <a:cxn ang="0">
                  <a:pos x="T4" y="T5"/>
                </a:cxn>
                <a:cxn ang="0">
                  <a:pos x="T6" y="T7"/>
                </a:cxn>
                <a:cxn ang="0">
                  <a:pos x="T8" y="T9"/>
                </a:cxn>
              </a:cxnLst>
              <a:rect l="0" t="0" r="r" b="b"/>
              <a:pathLst>
                <a:path w="4" h="20">
                  <a:moveTo>
                    <a:pt x="2" y="19"/>
                  </a:moveTo>
                  <a:lnTo>
                    <a:pt x="2" y="19"/>
                  </a:lnTo>
                  <a:cubicBezTo>
                    <a:pt x="1" y="13"/>
                    <a:pt x="2" y="11"/>
                    <a:pt x="3" y="9"/>
                  </a:cubicBezTo>
                  <a:lnTo>
                    <a:pt x="3" y="9"/>
                  </a:lnTo>
                  <a:cubicBezTo>
                    <a:pt x="0" y="0"/>
                    <a:pt x="0" y="0"/>
                    <a:pt x="2" y="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56">
              <a:extLst>
                <a:ext uri="{FF2B5EF4-FFF2-40B4-BE49-F238E27FC236}">
                  <a16:creationId xmlns:a16="http://schemas.microsoft.com/office/drawing/2014/main" id="{95887D12-06C6-B243-ACC1-24B7B5E81ADF}"/>
                </a:ext>
              </a:extLst>
            </p:cNvPr>
            <p:cNvSpPr>
              <a:spLocks noChangeArrowheads="1"/>
            </p:cNvSpPr>
            <p:nvPr/>
          </p:nvSpPr>
          <p:spPr bwMode="auto">
            <a:xfrm>
              <a:off x="4144632" y="5828216"/>
              <a:ext cx="9361" cy="4682"/>
            </a:xfrm>
            <a:custGeom>
              <a:avLst/>
              <a:gdLst>
                <a:gd name="T0" fmla="*/ 0 w 8"/>
                <a:gd name="T1" fmla="*/ 5 h 6"/>
                <a:gd name="T2" fmla="*/ 4 w 8"/>
                <a:gd name="T3" fmla="*/ 2 h 6"/>
                <a:gd name="T4" fmla="*/ 4 w 8"/>
                <a:gd name="T5" fmla="*/ 2 h 6"/>
                <a:gd name="T6" fmla="*/ 7 w 8"/>
                <a:gd name="T7" fmla="*/ 0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lnTo>
                    <a:pt x="4" y="2"/>
                  </a:lnTo>
                  <a:lnTo>
                    <a:pt x="4" y="2"/>
                  </a:lnTo>
                  <a:cubicBezTo>
                    <a:pt x="5" y="1"/>
                    <a:pt x="6" y="0"/>
                    <a:pt x="7" y="0"/>
                  </a:cubicBez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5">
              <a:extLst>
                <a:ext uri="{FF2B5EF4-FFF2-40B4-BE49-F238E27FC236}">
                  <a16:creationId xmlns:a16="http://schemas.microsoft.com/office/drawing/2014/main" id="{B2C2D51B-551B-F244-A268-FFF43609BEC2}"/>
                </a:ext>
              </a:extLst>
            </p:cNvPr>
            <p:cNvSpPr>
              <a:spLocks noChangeArrowheads="1"/>
            </p:cNvSpPr>
            <p:nvPr/>
          </p:nvSpPr>
          <p:spPr bwMode="auto">
            <a:xfrm>
              <a:off x="2791874" y="7653740"/>
              <a:ext cx="18722" cy="60851"/>
            </a:xfrm>
            <a:custGeom>
              <a:avLst/>
              <a:gdLst>
                <a:gd name="T0" fmla="*/ 0 w 18"/>
                <a:gd name="T1" fmla="*/ 49 h 56"/>
                <a:gd name="T2" fmla="*/ 0 w 18"/>
                <a:gd name="T3" fmla="*/ 55 h 56"/>
                <a:gd name="T4" fmla="*/ 0 w 18"/>
                <a:gd name="T5" fmla="*/ 55 h 56"/>
                <a:gd name="T6" fmla="*/ 17 w 18"/>
                <a:gd name="T7" fmla="*/ 0 h 56"/>
                <a:gd name="T8" fmla="*/ 0 w 18"/>
                <a:gd name="T9" fmla="*/ 49 h 56"/>
              </a:gdLst>
              <a:ahLst/>
              <a:cxnLst>
                <a:cxn ang="0">
                  <a:pos x="T0" y="T1"/>
                </a:cxn>
                <a:cxn ang="0">
                  <a:pos x="T2" y="T3"/>
                </a:cxn>
                <a:cxn ang="0">
                  <a:pos x="T4" y="T5"/>
                </a:cxn>
                <a:cxn ang="0">
                  <a:pos x="T6" y="T7"/>
                </a:cxn>
                <a:cxn ang="0">
                  <a:pos x="T8" y="T9"/>
                </a:cxn>
              </a:cxnLst>
              <a:rect l="0" t="0" r="r" b="b"/>
              <a:pathLst>
                <a:path w="18" h="56">
                  <a:moveTo>
                    <a:pt x="0" y="49"/>
                  </a:moveTo>
                  <a:lnTo>
                    <a:pt x="0" y="55"/>
                  </a:lnTo>
                  <a:lnTo>
                    <a:pt x="0" y="55"/>
                  </a:lnTo>
                  <a:cubicBezTo>
                    <a:pt x="4" y="45"/>
                    <a:pt x="9" y="29"/>
                    <a:pt x="17" y="0"/>
                  </a:cubicBez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76">
              <a:extLst>
                <a:ext uri="{FF2B5EF4-FFF2-40B4-BE49-F238E27FC236}">
                  <a16:creationId xmlns:a16="http://schemas.microsoft.com/office/drawing/2014/main" id="{0607E352-ABF6-3A4C-8AFC-0D770C3C6067}"/>
                </a:ext>
              </a:extLst>
            </p:cNvPr>
            <p:cNvSpPr>
              <a:spLocks noChangeArrowheads="1"/>
            </p:cNvSpPr>
            <p:nvPr/>
          </p:nvSpPr>
          <p:spPr bwMode="auto">
            <a:xfrm>
              <a:off x="3180380" y="6815872"/>
              <a:ext cx="23406" cy="23404"/>
            </a:xfrm>
            <a:custGeom>
              <a:avLst/>
              <a:gdLst>
                <a:gd name="T0" fmla="*/ 8 w 20"/>
                <a:gd name="T1" fmla="*/ 9 h 23"/>
                <a:gd name="T2" fmla="*/ 0 w 20"/>
                <a:gd name="T3" fmla="*/ 22 h 23"/>
                <a:gd name="T4" fmla="*/ 19 w 20"/>
                <a:gd name="T5" fmla="*/ 0 h 23"/>
                <a:gd name="T6" fmla="*/ 8 w 20"/>
                <a:gd name="T7" fmla="*/ 9 h 23"/>
              </a:gdLst>
              <a:ahLst/>
              <a:cxnLst>
                <a:cxn ang="0">
                  <a:pos x="T0" y="T1"/>
                </a:cxn>
                <a:cxn ang="0">
                  <a:pos x="T2" y="T3"/>
                </a:cxn>
                <a:cxn ang="0">
                  <a:pos x="T4" y="T5"/>
                </a:cxn>
                <a:cxn ang="0">
                  <a:pos x="T6" y="T7"/>
                </a:cxn>
              </a:cxnLst>
              <a:rect l="0" t="0" r="r" b="b"/>
              <a:pathLst>
                <a:path w="20" h="23">
                  <a:moveTo>
                    <a:pt x="8" y="9"/>
                  </a:moveTo>
                  <a:lnTo>
                    <a:pt x="0" y="22"/>
                  </a:lnTo>
                  <a:lnTo>
                    <a:pt x="19" y="0"/>
                  </a:lnTo>
                  <a:lnTo>
                    <a:pt x="8"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77">
              <a:extLst>
                <a:ext uri="{FF2B5EF4-FFF2-40B4-BE49-F238E27FC236}">
                  <a16:creationId xmlns:a16="http://schemas.microsoft.com/office/drawing/2014/main" id="{BC036F5B-4CED-5849-B580-099D92B38AE1}"/>
                </a:ext>
              </a:extLst>
            </p:cNvPr>
            <p:cNvSpPr>
              <a:spLocks noChangeArrowheads="1"/>
            </p:cNvSpPr>
            <p:nvPr/>
          </p:nvSpPr>
          <p:spPr bwMode="auto">
            <a:xfrm>
              <a:off x="3620378" y="6193321"/>
              <a:ext cx="84255" cy="79576"/>
            </a:xfrm>
            <a:custGeom>
              <a:avLst/>
              <a:gdLst>
                <a:gd name="T0" fmla="*/ 70 w 81"/>
                <a:gd name="T1" fmla="*/ 2 h 74"/>
                <a:gd name="T2" fmla="*/ 70 w 81"/>
                <a:gd name="T3" fmla="*/ 2 h 74"/>
                <a:gd name="T4" fmla="*/ 34 w 81"/>
                <a:gd name="T5" fmla="*/ 37 h 74"/>
                <a:gd name="T6" fmla="*/ 34 w 81"/>
                <a:gd name="T7" fmla="*/ 37 h 74"/>
                <a:gd name="T8" fmla="*/ 0 w 81"/>
                <a:gd name="T9" fmla="*/ 73 h 74"/>
                <a:gd name="T10" fmla="*/ 0 w 81"/>
                <a:gd name="T11" fmla="*/ 73 h 74"/>
                <a:gd name="T12" fmla="*/ 70 w 81"/>
                <a:gd name="T13" fmla="*/ 2 h 74"/>
              </a:gdLst>
              <a:ahLst/>
              <a:cxnLst>
                <a:cxn ang="0">
                  <a:pos x="T0" y="T1"/>
                </a:cxn>
                <a:cxn ang="0">
                  <a:pos x="T2" y="T3"/>
                </a:cxn>
                <a:cxn ang="0">
                  <a:pos x="T4" y="T5"/>
                </a:cxn>
                <a:cxn ang="0">
                  <a:pos x="T6" y="T7"/>
                </a:cxn>
                <a:cxn ang="0">
                  <a:pos x="T8" y="T9"/>
                </a:cxn>
                <a:cxn ang="0">
                  <a:pos x="T10" y="T11"/>
                </a:cxn>
                <a:cxn ang="0">
                  <a:pos x="T12" y="T13"/>
                </a:cxn>
              </a:cxnLst>
              <a:rect l="0" t="0" r="r" b="b"/>
              <a:pathLst>
                <a:path w="81" h="74">
                  <a:moveTo>
                    <a:pt x="70" y="2"/>
                  </a:moveTo>
                  <a:lnTo>
                    <a:pt x="70" y="2"/>
                  </a:lnTo>
                  <a:cubicBezTo>
                    <a:pt x="58" y="13"/>
                    <a:pt x="46" y="24"/>
                    <a:pt x="34" y="37"/>
                  </a:cubicBezTo>
                  <a:lnTo>
                    <a:pt x="34" y="37"/>
                  </a:lnTo>
                  <a:cubicBezTo>
                    <a:pt x="23" y="49"/>
                    <a:pt x="11" y="62"/>
                    <a:pt x="0" y="73"/>
                  </a:cubicBezTo>
                  <a:lnTo>
                    <a:pt x="0" y="73"/>
                  </a:lnTo>
                  <a:cubicBezTo>
                    <a:pt x="46" y="23"/>
                    <a:pt x="80" y="0"/>
                    <a:pt x="70" y="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540">
              <a:extLst>
                <a:ext uri="{FF2B5EF4-FFF2-40B4-BE49-F238E27FC236}">
                  <a16:creationId xmlns:a16="http://schemas.microsoft.com/office/drawing/2014/main" id="{B7282589-CF9D-E94A-B83D-C30ED70BCE17}"/>
                </a:ext>
              </a:extLst>
            </p:cNvPr>
            <p:cNvSpPr>
              <a:spLocks noChangeArrowheads="1"/>
            </p:cNvSpPr>
            <p:nvPr/>
          </p:nvSpPr>
          <p:spPr bwMode="auto">
            <a:xfrm>
              <a:off x="5717392" y="7709911"/>
              <a:ext cx="477445" cy="777019"/>
            </a:xfrm>
            <a:custGeom>
              <a:avLst/>
              <a:gdLst>
                <a:gd name="T0" fmla="*/ 305 w 449"/>
                <a:gd name="T1" fmla="*/ 713 h 733"/>
                <a:gd name="T2" fmla="*/ 305 w 449"/>
                <a:gd name="T3" fmla="*/ 713 h 733"/>
                <a:gd name="T4" fmla="*/ 305 w 449"/>
                <a:gd name="T5" fmla="*/ 713 h 733"/>
                <a:gd name="T6" fmla="*/ 429 w 449"/>
                <a:gd name="T7" fmla="*/ 522 h 733"/>
                <a:gd name="T8" fmla="*/ 315 w 449"/>
                <a:gd name="T9" fmla="*/ 0 h 733"/>
                <a:gd name="T10" fmla="*/ 0 w 449"/>
                <a:gd name="T11" fmla="*/ 69 h 733"/>
                <a:gd name="T12" fmla="*/ 114 w 449"/>
                <a:gd name="T13" fmla="*/ 590 h 733"/>
                <a:gd name="T14" fmla="*/ 114 w 449"/>
                <a:gd name="T15" fmla="*/ 590 h 733"/>
                <a:gd name="T16" fmla="*/ 305 w 449"/>
                <a:gd name="T17" fmla="*/ 71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733">
                  <a:moveTo>
                    <a:pt x="305" y="713"/>
                  </a:moveTo>
                  <a:lnTo>
                    <a:pt x="305" y="713"/>
                  </a:lnTo>
                  <a:lnTo>
                    <a:pt x="305" y="713"/>
                  </a:lnTo>
                  <a:cubicBezTo>
                    <a:pt x="393" y="695"/>
                    <a:pt x="448" y="608"/>
                    <a:pt x="429" y="522"/>
                  </a:cubicBezTo>
                  <a:lnTo>
                    <a:pt x="315" y="0"/>
                  </a:lnTo>
                  <a:lnTo>
                    <a:pt x="0" y="69"/>
                  </a:lnTo>
                  <a:lnTo>
                    <a:pt x="114" y="590"/>
                  </a:lnTo>
                  <a:lnTo>
                    <a:pt x="114" y="590"/>
                  </a:lnTo>
                  <a:cubicBezTo>
                    <a:pt x="133" y="678"/>
                    <a:pt x="219" y="732"/>
                    <a:pt x="30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541">
              <a:extLst>
                <a:ext uri="{FF2B5EF4-FFF2-40B4-BE49-F238E27FC236}">
                  <a16:creationId xmlns:a16="http://schemas.microsoft.com/office/drawing/2014/main" id="{4DB50964-08F0-164C-A7B5-33B7F4ED2445}"/>
                </a:ext>
              </a:extLst>
            </p:cNvPr>
            <p:cNvSpPr>
              <a:spLocks noChangeArrowheads="1"/>
            </p:cNvSpPr>
            <p:nvPr/>
          </p:nvSpPr>
          <p:spPr bwMode="auto">
            <a:xfrm>
              <a:off x="2131873" y="2509507"/>
              <a:ext cx="2288928" cy="2288925"/>
            </a:xfrm>
            <a:custGeom>
              <a:avLst/>
              <a:gdLst>
                <a:gd name="T0" fmla="*/ 923 w 2157"/>
                <a:gd name="T1" fmla="*/ 370 h 2157"/>
                <a:gd name="T2" fmla="*/ 923 w 2157"/>
                <a:gd name="T3" fmla="*/ 370 h 2157"/>
                <a:gd name="T4" fmla="*/ 370 w 2157"/>
                <a:gd name="T5" fmla="*/ 1233 h 2157"/>
                <a:gd name="T6" fmla="*/ 370 w 2157"/>
                <a:gd name="T7" fmla="*/ 1233 h 2157"/>
                <a:gd name="T8" fmla="*/ 1232 w 2157"/>
                <a:gd name="T9" fmla="*/ 1786 h 2157"/>
                <a:gd name="T10" fmla="*/ 1232 w 2157"/>
                <a:gd name="T11" fmla="*/ 1786 h 2157"/>
                <a:gd name="T12" fmla="*/ 1785 w 2157"/>
                <a:gd name="T13" fmla="*/ 924 h 2157"/>
                <a:gd name="T14" fmla="*/ 1785 w 2157"/>
                <a:gd name="T15" fmla="*/ 924 h 2157"/>
                <a:gd name="T16" fmla="*/ 923 w 2157"/>
                <a:gd name="T17" fmla="*/ 370 h 2157"/>
                <a:gd name="T18" fmla="*/ 1288 w 2157"/>
                <a:gd name="T19" fmla="*/ 2041 h 2157"/>
                <a:gd name="T20" fmla="*/ 1288 w 2157"/>
                <a:gd name="T21" fmla="*/ 2041 h 2157"/>
                <a:gd name="T22" fmla="*/ 115 w 2157"/>
                <a:gd name="T23" fmla="*/ 1288 h 2157"/>
                <a:gd name="T24" fmla="*/ 115 w 2157"/>
                <a:gd name="T25" fmla="*/ 1288 h 2157"/>
                <a:gd name="T26" fmla="*/ 868 w 2157"/>
                <a:gd name="T27" fmla="*/ 116 h 2157"/>
                <a:gd name="T28" fmla="*/ 868 w 2157"/>
                <a:gd name="T29" fmla="*/ 116 h 2157"/>
                <a:gd name="T30" fmla="*/ 2040 w 2157"/>
                <a:gd name="T31" fmla="*/ 868 h 2157"/>
                <a:gd name="T32" fmla="*/ 2040 w 2157"/>
                <a:gd name="T33" fmla="*/ 868 h 2157"/>
                <a:gd name="T34" fmla="*/ 1288 w 2157"/>
                <a:gd name="T35" fmla="*/ 2041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7" h="2157">
                  <a:moveTo>
                    <a:pt x="923" y="370"/>
                  </a:moveTo>
                  <a:lnTo>
                    <a:pt x="923" y="370"/>
                  </a:lnTo>
                  <a:cubicBezTo>
                    <a:pt x="533" y="455"/>
                    <a:pt x="285" y="842"/>
                    <a:pt x="370" y="1233"/>
                  </a:cubicBezTo>
                  <a:lnTo>
                    <a:pt x="370" y="1233"/>
                  </a:lnTo>
                  <a:cubicBezTo>
                    <a:pt x="455" y="1623"/>
                    <a:pt x="842" y="1871"/>
                    <a:pt x="1232" y="1786"/>
                  </a:cubicBezTo>
                  <a:lnTo>
                    <a:pt x="1232" y="1786"/>
                  </a:lnTo>
                  <a:cubicBezTo>
                    <a:pt x="1622" y="1701"/>
                    <a:pt x="1870" y="1314"/>
                    <a:pt x="1785" y="924"/>
                  </a:cubicBezTo>
                  <a:lnTo>
                    <a:pt x="1785" y="924"/>
                  </a:lnTo>
                  <a:cubicBezTo>
                    <a:pt x="1701" y="534"/>
                    <a:pt x="1313" y="285"/>
                    <a:pt x="923" y="370"/>
                  </a:cubicBezTo>
                  <a:close/>
                  <a:moveTo>
                    <a:pt x="1288" y="2041"/>
                  </a:moveTo>
                  <a:lnTo>
                    <a:pt x="1288" y="2041"/>
                  </a:lnTo>
                  <a:cubicBezTo>
                    <a:pt x="757" y="2156"/>
                    <a:pt x="231" y="1818"/>
                    <a:pt x="115" y="1288"/>
                  </a:cubicBezTo>
                  <a:lnTo>
                    <a:pt x="115" y="1288"/>
                  </a:lnTo>
                  <a:cubicBezTo>
                    <a:pt x="0" y="758"/>
                    <a:pt x="337" y="231"/>
                    <a:pt x="868" y="116"/>
                  </a:cubicBezTo>
                  <a:lnTo>
                    <a:pt x="868" y="116"/>
                  </a:lnTo>
                  <a:cubicBezTo>
                    <a:pt x="1398" y="0"/>
                    <a:pt x="1924" y="338"/>
                    <a:pt x="2040" y="868"/>
                  </a:cubicBezTo>
                  <a:lnTo>
                    <a:pt x="2040" y="868"/>
                  </a:lnTo>
                  <a:cubicBezTo>
                    <a:pt x="2156" y="1399"/>
                    <a:pt x="1818" y="1925"/>
                    <a:pt x="1288" y="2041"/>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542">
              <a:extLst>
                <a:ext uri="{FF2B5EF4-FFF2-40B4-BE49-F238E27FC236}">
                  <a16:creationId xmlns:a16="http://schemas.microsoft.com/office/drawing/2014/main" id="{47FED468-38BD-0946-8F7B-6B653B346CC2}"/>
                </a:ext>
              </a:extLst>
            </p:cNvPr>
            <p:cNvSpPr>
              <a:spLocks noChangeArrowheads="1"/>
            </p:cNvSpPr>
            <p:nvPr/>
          </p:nvSpPr>
          <p:spPr bwMode="auto">
            <a:xfrm>
              <a:off x="2693573" y="9090757"/>
              <a:ext cx="126384" cy="313614"/>
            </a:xfrm>
            <a:custGeom>
              <a:avLst/>
              <a:gdLst>
                <a:gd name="T0" fmla="*/ 91 w 118"/>
                <a:gd name="T1" fmla="*/ 292 h 296"/>
                <a:gd name="T2" fmla="*/ 91 w 118"/>
                <a:gd name="T3" fmla="*/ 292 h 296"/>
                <a:gd name="T4" fmla="*/ 91 w 118"/>
                <a:gd name="T5" fmla="*/ 292 h 296"/>
                <a:gd name="T6" fmla="*/ 55 w 118"/>
                <a:gd name="T7" fmla="*/ 269 h 296"/>
                <a:gd name="T8" fmla="*/ 1 w 118"/>
                <a:gd name="T9" fmla="*/ 23 h 296"/>
                <a:gd name="T10" fmla="*/ 1 w 118"/>
                <a:gd name="T11" fmla="*/ 23 h 296"/>
                <a:gd name="T12" fmla="*/ 11 w 118"/>
                <a:gd name="T13" fmla="*/ 9 h 296"/>
                <a:gd name="T14" fmla="*/ 46 w 118"/>
                <a:gd name="T15" fmla="*/ 1 h 296"/>
                <a:gd name="T16" fmla="*/ 46 w 118"/>
                <a:gd name="T17" fmla="*/ 1 h 296"/>
                <a:gd name="T18" fmla="*/ 60 w 118"/>
                <a:gd name="T19" fmla="*/ 10 h 296"/>
                <a:gd name="T20" fmla="*/ 114 w 118"/>
                <a:gd name="T21" fmla="*/ 256 h 296"/>
                <a:gd name="T22" fmla="*/ 114 w 118"/>
                <a:gd name="T23" fmla="*/ 256 h 296"/>
                <a:gd name="T24" fmla="*/ 91 w 118"/>
                <a:gd name="T25"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96">
                  <a:moveTo>
                    <a:pt x="91" y="292"/>
                  </a:moveTo>
                  <a:lnTo>
                    <a:pt x="91" y="292"/>
                  </a:lnTo>
                  <a:lnTo>
                    <a:pt x="91" y="292"/>
                  </a:lnTo>
                  <a:cubicBezTo>
                    <a:pt x="75" y="295"/>
                    <a:pt x="59" y="285"/>
                    <a:pt x="55" y="269"/>
                  </a:cubicBezTo>
                  <a:lnTo>
                    <a:pt x="1" y="23"/>
                  </a:lnTo>
                  <a:lnTo>
                    <a:pt x="1" y="23"/>
                  </a:lnTo>
                  <a:cubicBezTo>
                    <a:pt x="0" y="16"/>
                    <a:pt x="5" y="10"/>
                    <a:pt x="11" y="9"/>
                  </a:cubicBezTo>
                  <a:lnTo>
                    <a:pt x="46" y="1"/>
                  </a:lnTo>
                  <a:lnTo>
                    <a:pt x="46" y="1"/>
                  </a:lnTo>
                  <a:cubicBezTo>
                    <a:pt x="52" y="0"/>
                    <a:pt x="59" y="4"/>
                    <a:pt x="60" y="10"/>
                  </a:cubicBezTo>
                  <a:lnTo>
                    <a:pt x="114" y="256"/>
                  </a:lnTo>
                  <a:lnTo>
                    <a:pt x="114" y="256"/>
                  </a:lnTo>
                  <a:cubicBezTo>
                    <a:pt x="117" y="272"/>
                    <a:pt x="107" y="288"/>
                    <a:pt x="91" y="2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543">
              <a:extLst>
                <a:ext uri="{FF2B5EF4-FFF2-40B4-BE49-F238E27FC236}">
                  <a16:creationId xmlns:a16="http://schemas.microsoft.com/office/drawing/2014/main" id="{612A4E89-09C0-A944-85B7-558A094F96D4}"/>
                </a:ext>
              </a:extLst>
            </p:cNvPr>
            <p:cNvSpPr>
              <a:spLocks noChangeArrowheads="1"/>
            </p:cNvSpPr>
            <p:nvPr/>
          </p:nvSpPr>
          <p:spPr bwMode="auto">
            <a:xfrm>
              <a:off x="5993561" y="8369909"/>
              <a:ext cx="126382" cy="313614"/>
            </a:xfrm>
            <a:custGeom>
              <a:avLst/>
              <a:gdLst>
                <a:gd name="T0" fmla="*/ 90 w 118"/>
                <a:gd name="T1" fmla="*/ 292 h 297"/>
                <a:gd name="T2" fmla="*/ 90 w 118"/>
                <a:gd name="T3" fmla="*/ 292 h 297"/>
                <a:gd name="T4" fmla="*/ 90 w 118"/>
                <a:gd name="T5" fmla="*/ 292 h 297"/>
                <a:gd name="T6" fmla="*/ 55 w 118"/>
                <a:gd name="T7" fmla="*/ 269 h 297"/>
                <a:gd name="T8" fmla="*/ 1 w 118"/>
                <a:gd name="T9" fmla="*/ 23 h 297"/>
                <a:gd name="T10" fmla="*/ 1 w 118"/>
                <a:gd name="T11" fmla="*/ 23 h 297"/>
                <a:gd name="T12" fmla="*/ 10 w 118"/>
                <a:gd name="T13" fmla="*/ 10 h 297"/>
                <a:gd name="T14" fmla="*/ 46 w 118"/>
                <a:gd name="T15" fmla="*/ 2 h 297"/>
                <a:gd name="T16" fmla="*/ 46 w 118"/>
                <a:gd name="T17" fmla="*/ 2 h 297"/>
                <a:gd name="T18" fmla="*/ 60 w 118"/>
                <a:gd name="T19" fmla="*/ 11 h 297"/>
                <a:gd name="T20" fmla="*/ 113 w 118"/>
                <a:gd name="T21" fmla="*/ 257 h 297"/>
                <a:gd name="T22" fmla="*/ 113 w 118"/>
                <a:gd name="T23" fmla="*/ 257 h 297"/>
                <a:gd name="T24" fmla="*/ 90 w 118"/>
                <a:gd name="T25" fmla="*/ 29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97">
                  <a:moveTo>
                    <a:pt x="90" y="292"/>
                  </a:moveTo>
                  <a:lnTo>
                    <a:pt x="90" y="292"/>
                  </a:lnTo>
                  <a:lnTo>
                    <a:pt x="90" y="292"/>
                  </a:lnTo>
                  <a:cubicBezTo>
                    <a:pt x="74" y="296"/>
                    <a:pt x="59" y="285"/>
                    <a:pt x="55" y="269"/>
                  </a:cubicBezTo>
                  <a:lnTo>
                    <a:pt x="1" y="23"/>
                  </a:lnTo>
                  <a:lnTo>
                    <a:pt x="1" y="23"/>
                  </a:lnTo>
                  <a:cubicBezTo>
                    <a:pt x="0" y="17"/>
                    <a:pt x="4" y="11"/>
                    <a:pt x="10" y="10"/>
                  </a:cubicBezTo>
                  <a:lnTo>
                    <a:pt x="46" y="2"/>
                  </a:lnTo>
                  <a:lnTo>
                    <a:pt x="46" y="2"/>
                  </a:lnTo>
                  <a:cubicBezTo>
                    <a:pt x="52" y="0"/>
                    <a:pt x="59" y="5"/>
                    <a:pt x="60" y="11"/>
                  </a:cubicBezTo>
                  <a:lnTo>
                    <a:pt x="113" y="257"/>
                  </a:lnTo>
                  <a:lnTo>
                    <a:pt x="113" y="257"/>
                  </a:lnTo>
                  <a:cubicBezTo>
                    <a:pt x="117" y="273"/>
                    <a:pt x="107" y="289"/>
                    <a:pt x="90" y="2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544">
              <a:extLst>
                <a:ext uri="{FF2B5EF4-FFF2-40B4-BE49-F238E27FC236}">
                  <a16:creationId xmlns:a16="http://schemas.microsoft.com/office/drawing/2014/main" id="{3B8E1F7A-2BE1-504D-9183-6AF23C3366BC}"/>
                </a:ext>
              </a:extLst>
            </p:cNvPr>
            <p:cNvSpPr>
              <a:spLocks noChangeArrowheads="1"/>
            </p:cNvSpPr>
            <p:nvPr/>
          </p:nvSpPr>
          <p:spPr bwMode="auto">
            <a:xfrm>
              <a:off x="2871445" y="2308229"/>
              <a:ext cx="322980" cy="482127"/>
            </a:xfrm>
            <a:custGeom>
              <a:avLst/>
              <a:gdLst>
                <a:gd name="T0" fmla="*/ 302 w 303"/>
                <a:gd name="T1" fmla="*/ 408 h 455"/>
                <a:gd name="T2" fmla="*/ 89 w 303"/>
                <a:gd name="T3" fmla="*/ 454 h 455"/>
                <a:gd name="T4" fmla="*/ 0 w 303"/>
                <a:gd name="T5" fmla="*/ 46 h 455"/>
                <a:gd name="T6" fmla="*/ 213 w 303"/>
                <a:gd name="T7" fmla="*/ 0 h 455"/>
                <a:gd name="T8" fmla="*/ 302 w 303"/>
                <a:gd name="T9" fmla="*/ 408 h 455"/>
              </a:gdLst>
              <a:ahLst/>
              <a:cxnLst>
                <a:cxn ang="0">
                  <a:pos x="T0" y="T1"/>
                </a:cxn>
                <a:cxn ang="0">
                  <a:pos x="T2" y="T3"/>
                </a:cxn>
                <a:cxn ang="0">
                  <a:pos x="T4" y="T5"/>
                </a:cxn>
                <a:cxn ang="0">
                  <a:pos x="T6" y="T7"/>
                </a:cxn>
                <a:cxn ang="0">
                  <a:pos x="T8" y="T9"/>
                </a:cxn>
              </a:cxnLst>
              <a:rect l="0" t="0" r="r" b="b"/>
              <a:pathLst>
                <a:path w="303" h="455">
                  <a:moveTo>
                    <a:pt x="302" y="408"/>
                  </a:moveTo>
                  <a:lnTo>
                    <a:pt x="89" y="454"/>
                  </a:lnTo>
                  <a:lnTo>
                    <a:pt x="0" y="46"/>
                  </a:lnTo>
                  <a:lnTo>
                    <a:pt x="213" y="0"/>
                  </a:lnTo>
                  <a:lnTo>
                    <a:pt x="302" y="4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545">
              <a:extLst>
                <a:ext uri="{FF2B5EF4-FFF2-40B4-BE49-F238E27FC236}">
                  <a16:creationId xmlns:a16="http://schemas.microsoft.com/office/drawing/2014/main" id="{402CB097-762D-8940-B13A-32FDC1CD978E}"/>
                </a:ext>
              </a:extLst>
            </p:cNvPr>
            <p:cNvSpPr>
              <a:spLocks noChangeArrowheads="1"/>
            </p:cNvSpPr>
            <p:nvPr/>
          </p:nvSpPr>
          <p:spPr bwMode="auto">
            <a:xfrm>
              <a:off x="2688894" y="1671637"/>
              <a:ext cx="496168" cy="861274"/>
            </a:xfrm>
            <a:custGeom>
              <a:avLst/>
              <a:gdLst>
                <a:gd name="T0" fmla="*/ 317 w 467"/>
                <a:gd name="T1" fmla="*/ 791 h 812"/>
                <a:gd name="T2" fmla="*/ 317 w 467"/>
                <a:gd name="T3" fmla="*/ 791 h 812"/>
                <a:gd name="T4" fmla="*/ 317 w 467"/>
                <a:gd name="T5" fmla="*/ 791 h 812"/>
                <a:gd name="T6" fmla="*/ 116 w 467"/>
                <a:gd name="T7" fmla="*/ 662 h 812"/>
                <a:gd name="T8" fmla="*/ 20 w 467"/>
                <a:gd name="T9" fmla="*/ 221 h 812"/>
                <a:gd name="T10" fmla="*/ 20 w 467"/>
                <a:gd name="T11" fmla="*/ 221 h 812"/>
                <a:gd name="T12" fmla="*/ 149 w 467"/>
                <a:gd name="T13" fmla="*/ 20 h 812"/>
                <a:gd name="T14" fmla="*/ 149 w 467"/>
                <a:gd name="T15" fmla="*/ 20 h 812"/>
                <a:gd name="T16" fmla="*/ 351 w 467"/>
                <a:gd name="T17" fmla="*/ 149 h 812"/>
                <a:gd name="T18" fmla="*/ 447 w 467"/>
                <a:gd name="T19" fmla="*/ 590 h 812"/>
                <a:gd name="T20" fmla="*/ 447 w 467"/>
                <a:gd name="T21" fmla="*/ 590 h 812"/>
                <a:gd name="T22" fmla="*/ 317 w 467"/>
                <a:gd name="T23" fmla="*/ 791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812">
                  <a:moveTo>
                    <a:pt x="317" y="791"/>
                  </a:moveTo>
                  <a:lnTo>
                    <a:pt x="317" y="791"/>
                  </a:lnTo>
                  <a:lnTo>
                    <a:pt x="317" y="791"/>
                  </a:lnTo>
                  <a:cubicBezTo>
                    <a:pt x="226" y="811"/>
                    <a:pt x="136" y="753"/>
                    <a:pt x="116" y="662"/>
                  </a:cubicBezTo>
                  <a:lnTo>
                    <a:pt x="20" y="221"/>
                  </a:lnTo>
                  <a:lnTo>
                    <a:pt x="20" y="221"/>
                  </a:lnTo>
                  <a:cubicBezTo>
                    <a:pt x="0" y="130"/>
                    <a:pt x="58" y="40"/>
                    <a:pt x="149" y="20"/>
                  </a:cubicBezTo>
                  <a:lnTo>
                    <a:pt x="149" y="20"/>
                  </a:lnTo>
                  <a:cubicBezTo>
                    <a:pt x="241" y="0"/>
                    <a:pt x="331" y="58"/>
                    <a:pt x="351" y="149"/>
                  </a:cubicBezTo>
                  <a:lnTo>
                    <a:pt x="447" y="590"/>
                  </a:lnTo>
                  <a:lnTo>
                    <a:pt x="447" y="590"/>
                  </a:lnTo>
                  <a:cubicBezTo>
                    <a:pt x="466" y="681"/>
                    <a:pt x="409" y="771"/>
                    <a:pt x="317" y="7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46">
              <a:extLst>
                <a:ext uri="{FF2B5EF4-FFF2-40B4-BE49-F238E27FC236}">
                  <a16:creationId xmlns:a16="http://schemas.microsoft.com/office/drawing/2014/main" id="{B9BA9A02-4B74-B642-ACF8-4C236D61EF56}"/>
                </a:ext>
              </a:extLst>
            </p:cNvPr>
            <p:cNvSpPr>
              <a:spLocks noChangeArrowheads="1"/>
            </p:cNvSpPr>
            <p:nvPr/>
          </p:nvSpPr>
          <p:spPr bwMode="auto">
            <a:xfrm>
              <a:off x="2333151" y="5860984"/>
              <a:ext cx="3014457" cy="809782"/>
            </a:xfrm>
            <a:custGeom>
              <a:avLst/>
              <a:gdLst>
                <a:gd name="T0" fmla="*/ 2807 w 2842"/>
                <a:gd name="T1" fmla="*/ 0 h 764"/>
                <a:gd name="T2" fmla="*/ 0 w 2842"/>
                <a:gd name="T3" fmla="*/ 611 h 764"/>
                <a:gd name="T4" fmla="*/ 34 w 2842"/>
                <a:gd name="T5" fmla="*/ 763 h 764"/>
                <a:gd name="T6" fmla="*/ 2841 w 2842"/>
                <a:gd name="T7" fmla="*/ 151 h 764"/>
                <a:gd name="T8" fmla="*/ 2807 w 2842"/>
                <a:gd name="T9" fmla="*/ 0 h 764"/>
              </a:gdLst>
              <a:ahLst/>
              <a:cxnLst>
                <a:cxn ang="0">
                  <a:pos x="T0" y="T1"/>
                </a:cxn>
                <a:cxn ang="0">
                  <a:pos x="T2" y="T3"/>
                </a:cxn>
                <a:cxn ang="0">
                  <a:pos x="T4" y="T5"/>
                </a:cxn>
                <a:cxn ang="0">
                  <a:pos x="T6" y="T7"/>
                </a:cxn>
                <a:cxn ang="0">
                  <a:pos x="T8" y="T9"/>
                </a:cxn>
              </a:cxnLst>
              <a:rect l="0" t="0" r="r" b="b"/>
              <a:pathLst>
                <a:path w="2842" h="764">
                  <a:moveTo>
                    <a:pt x="2807" y="0"/>
                  </a:moveTo>
                  <a:lnTo>
                    <a:pt x="0" y="611"/>
                  </a:lnTo>
                  <a:lnTo>
                    <a:pt x="34" y="763"/>
                  </a:lnTo>
                  <a:lnTo>
                    <a:pt x="2841" y="151"/>
                  </a:lnTo>
                  <a:lnTo>
                    <a:pt x="2807" y="0"/>
                  </a:ln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547">
              <a:extLst>
                <a:ext uri="{FF2B5EF4-FFF2-40B4-BE49-F238E27FC236}">
                  <a16:creationId xmlns:a16="http://schemas.microsoft.com/office/drawing/2014/main" id="{98B36182-654F-1E43-B52E-8F0ADA684667}"/>
                </a:ext>
              </a:extLst>
            </p:cNvPr>
            <p:cNvSpPr>
              <a:spLocks noChangeArrowheads="1"/>
            </p:cNvSpPr>
            <p:nvPr/>
          </p:nvSpPr>
          <p:spPr bwMode="auto">
            <a:xfrm>
              <a:off x="5286755" y="5701835"/>
              <a:ext cx="547660" cy="369784"/>
            </a:xfrm>
            <a:custGeom>
              <a:avLst/>
              <a:gdLst>
                <a:gd name="T0" fmla="*/ 395 w 518"/>
                <a:gd name="T1" fmla="*/ 286 h 350"/>
                <a:gd name="T2" fmla="*/ 181 w 518"/>
                <a:gd name="T3" fmla="*/ 332 h 350"/>
                <a:gd name="T4" fmla="*/ 181 w 518"/>
                <a:gd name="T5" fmla="*/ 332 h 350"/>
                <a:gd name="T6" fmla="*/ 16 w 518"/>
                <a:gd name="T7" fmla="*/ 227 h 350"/>
                <a:gd name="T8" fmla="*/ 16 w 518"/>
                <a:gd name="T9" fmla="*/ 227 h 350"/>
                <a:gd name="T10" fmla="*/ 122 w 518"/>
                <a:gd name="T11" fmla="*/ 62 h 350"/>
                <a:gd name="T12" fmla="*/ 336 w 518"/>
                <a:gd name="T13" fmla="*/ 15 h 350"/>
                <a:gd name="T14" fmla="*/ 336 w 518"/>
                <a:gd name="T15" fmla="*/ 15 h 350"/>
                <a:gd name="T16" fmla="*/ 501 w 518"/>
                <a:gd name="T17" fmla="*/ 121 h 350"/>
                <a:gd name="T18" fmla="*/ 501 w 518"/>
                <a:gd name="T19" fmla="*/ 121 h 350"/>
                <a:gd name="T20" fmla="*/ 395 w 518"/>
                <a:gd name="T21" fmla="*/ 28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350">
                  <a:moveTo>
                    <a:pt x="395" y="286"/>
                  </a:moveTo>
                  <a:lnTo>
                    <a:pt x="181" y="332"/>
                  </a:lnTo>
                  <a:lnTo>
                    <a:pt x="181" y="332"/>
                  </a:lnTo>
                  <a:cubicBezTo>
                    <a:pt x="106" y="349"/>
                    <a:pt x="33" y="302"/>
                    <a:pt x="16" y="227"/>
                  </a:cubicBezTo>
                  <a:lnTo>
                    <a:pt x="16" y="227"/>
                  </a:lnTo>
                  <a:cubicBezTo>
                    <a:pt x="0" y="152"/>
                    <a:pt x="48" y="78"/>
                    <a:pt x="122" y="62"/>
                  </a:cubicBezTo>
                  <a:lnTo>
                    <a:pt x="336" y="15"/>
                  </a:lnTo>
                  <a:lnTo>
                    <a:pt x="336" y="15"/>
                  </a:lnTo>
                  <a:cubicBezTo>
                    <a:pt x="411" y="0"/>
                    <a:pt x="485" y="47"/>
                    <a:pt x="501" y="121"/>
                  </a:cubicBezTo>
                  <a:lnTo>
                    <a:pt x="501" y="121"/>
                  </a:lnTo>
                  <a:cubicBezTo>
                    <a:pt x="517" y="196"/>
                    <a:pt x="470" y="269"/>
                    <a:pt x="395" y="2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548">
              <a:extLst>
                <a:ext uri="{FF2B5EF4-FFF2-40B4-BE49-F238E27FC236}">
                  <a16:creationId xmlns:a16="http://schemas.microsoft.com/office/drawing/2014/main" id="{27C4F7B4-F31D-1845-A333-22A5D2CCD4D1}"/>
                </a:ext>
              </a:extLst>
            </p:cNvPr>
            <p:cNvSpPr>
              <a:spLocks noChangeArrowheads="1"/>
            </p:cNvSpPr>
            <p:nvPr/>
          </p:nvSpPr>
          <p:spPr bwMode="auto">
            <a:xfrm>
              <a:off x="1851024" y="6450768"/>
              <a:ext cx="547660" cy="369784"/>
            </a:xfrm>
            <a:custGeom>
              <a:avLst/>
              <a:gdLst>
                <a:gd name="T0" fmla="*/ 395 w 518"/>
                <a:gd name="T1" fmla="*/ 286 h 349"/>
                <a:gd name="T2" fmla="*/ 181 w 518"/>
                <a:gd name="T3" fmla="*/ 333 h 349"/>
                <a:gd name="T4" fmla="*/ 181 w 518"/>
                <a:gd name="T5" fmla="*/ 333 h 349"/>
                <a:gd name="T6" fmla="*/ 16 w 518"/>
                <a:gd name="T7" fmla="*/ 228 h 349"/>
                <a:gd name="T8" fmla="*/ 16 w 518"/>
                <a:gd name="T9" fmla="*/ 228 h 349"/>
                <a:gd name="T10" fmla="*/ 122 w 518"/>
                <a:gd name="T11" fmla="*/ 63 h 349"/>
                <a:gd name="T12" fmla="*/ 336 w 518"/>
                <a:gd name="T13" fmla="*/ 17 h 349"/>
                <a:gd name="T14" fmla="*/ 336 w 518"/>
                <a:gd name="T15" fmla="*/ 17 h 349"/>
                <a:gd name="T16" fmla="*/ 500 w 518"/>
                <a:gd name="T17" fmla="*/ 122 h 349"/>
                <a:gd name="T18" fmla="*/ 500 w 518"/>
                <a:gd name="T19" fmla="*/ 122 h 349"/>
                <a:gd name="T20" fmla="*/ 395 w 518"/>
                <a:gd name="T21"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349">
                  <a:moveTo>
                    <a:pt x="395" y="286"/>
                  </a:moveTo>
                  <a:lnTo>
                    <a:pt x="181" y="333"/>
                  </a:lnTo>
                  <a:lnTo>
                    <a:pt x="181" y="333"/>
                  </a:lnTo>
                  <a:cubicBezTo>
                    <a:pt x="106" y="348"/>
                    <a:pt x="32" y="303"/>
                    <a:pt x="16" y="228"/>
                  </a:cubicBezTo>
                  <a:lnTo>
                    <a:pt x="16" y="228"/>
                  </a:lnTo>
                  <a:cubicBezTo>
                    <a:pt x="0" y="153"/>
                    <a:pt x="47" y="80"/>
                    <a:pt x="122" y="63"/>
                  </a:cubicBezTo>
                  <a:lnTo>
                    <a:pt x="336" y="17"/>
                  </a:lnTo>
                  <a:lnTo>
                    <a:pt x="336" y="17"/>
                  </a:lnTo>
                  <a:cubicBezTo>
                    <a:pt x="410" y="0"/>
                    <a:pt x="485" y="48"/>
                    <a:pt x="500" y="122"/>
                  </a:cubicBezTo>
                  <a:lnTo>
                    <a:pt x="500" y="122"/>
                  </a:lnTo>
                  <a:cubicBezTo>
                    <a:pt x="517" y="197"/>
                    <a:pt x="470" y="271"/>
                    <a:pt x="395" y="2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549">
              <a:extLst>
                <a:ext uri="{FF2B5EF4-FFF2-40B4-BE49-F238E27FC236}">
                  <a16:creationId xmlns:a16="http://schemas.microsoft.com/office/drawing/2014/main" id="{D4A9A63E-9D89-CD40-BA2A-63B10016F486}"/>
                </a:ext>
              </a:extLst>
            </p:cNvPr>
            <p:cNvSpPr>
              <a:spLocks noChangeArrowheads="1"/>
            </p:cNvSpPr>
            <p:nvPr/>
          </p:nvSpPr>
          <p:spPr bwMode="auto">
            <a:xfrm>
              <a:off x="3681231" y="5748643"/>
              <a:ext cx="332339" cy="1057868"/>
            </a:xfrm>
            <a:custGeom>
              <a:avLst/>
              <a:gdLst>
                <a:gd name="T0" fmla="*/ 263 w 312"/>
                <a:gd name="T1" fmla="*/ 990 h 998"/>
                <a:gd name="T2" fmla="*/ 263 w 312"/>
                <a:gd name="T3" fmla="*/ 990 h 998"/>
                <a:gd name="T4" fmla="*/ 263 w 312"/>
                <a:gd name="T5" fmla="*/ 990 h 998"/>
                <a:gd name="T6" fmla="*/ 199 w 312"/>
                <a:gd name="T7" fmla="*/ 949 h 998"/>
                <a:gd name="T8" fmla="*/ 7 w 312"/>
                <a:gd name="T9" fmla="*/ 71 h 998"/>
                <a:gd name="T10" fmla="*/ 7 w 312"/>
                <a:gd name="T11" fmla="*/ 71 h 998"/>
                <a:gd name="T12" fmla="*/ 49 w 312"/>
                <a:gd name="T13" fmla="*/ 6 h 998"/>
                <a:gd name="T14" fmla="*/ 49 w 312"/>
                <a:gd name="T15" fmla="*/ 6 h 998"/>
                <a:gd name="T16" fmla="*/ 114 w 312"/>
                <a:gd name="T17" fmla="*/ 48 h 998"/>
                <a:gd name="T18" fmla="*/ 305 w 312"/>
                <a:gd name="T19" fmla="*/ 926 h 998"/>
                <a:gd name="T20" fmla="*/ 305 w 312"/>
                <a:gd name="T21" fmla="*/ 926 h 998"/>
                <a:gd name="T22" fmla="*/ 263 w 312"/>
                <a:gd name="T23" fmla="*/ 99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998">
                  <a:moveTo>
                    <a:pt x="263" y="990"/>
                  </a:moveTo>
                  <a:lnTo>
                    <a:pt x="263" y="990"/>
                  </a:lnTo>
                  <a:lnTo>
                    <a:pt x="263" y="990"/>
                  </a:lnTo>
                  <a:cubicBezTo>
                    <a:pt x="234" y="997"/>
                    <a:pt x="205" y="978"/>
                    <a:pt x="199" y="949"/>
                  </a:cubicBezTo>
                  <a:lnTo>
                    <a:pt x="7" y="71"/>
                  </a:lnTo>
                  <a:lnTo>
                    <a:pt x="7" y="71"/>
                  </a:lnTo>
                  <a:cubicBezTo>
                    <a:pt x="0" y="41"/>
                    <a:pt x="19" y="12"/>
                    <a:pt x="49" y="6"/>
                  </a:cubicBezTo>
                  <a:lnTo>
                    <a:pt x="49" y="6"/>
                  </a:lnTo>
                  <a:cubicBezTo>
                    <a:pt x="78" y="0"/>
                    <a:pt x="107" y="18"/>
                    <a:pt x="114" y="48"/>
                  </a:cubicBezTo>
                  <a:lnTo>
                    <a:pt x="305" y="926"/>
                  </a:lnTo>
                  <a:lnTo>
                    <a:pt x="305" y="926"/>
                  </a:lnTo>
                  <a:cubicBezTo>
                    <a:pt x="311" y="956"/>
                    <a:pt x="293" y="984"/>
                    <a:pt x="263" y="99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50">
              <a:extLst>
                <a:ext uri="{FF2B5EF4-FFF2-40B4-BE49-F238E27FC236}">
                  <a16:creationId xmlns:a16="http://schemas.microsoft.com/office/drawing/2014/main" id="{75CCA766-8110-1F4A-863E-4DEEA01D222D}"/>
                </a:ext>
              </a:extLst>
            </p:cNvPr>
            <p:cNvSpPr>
              <a:spLocks noChangeArrowheads="1"/>
            </p:cNvSpPr>
            <p:nvPr/>
          </p:nvSpPr>
          <p:spPr bwMode="auto">
            <a:xfrm>
              <a:off x="2417406" y="3731203"/>
              <a:ext cx="692764" cy="4797855"/>
            </a:xfrm>
            <a:custGeom>
              <a:avLst/>
              <a:gdLst>
                <a:gd name="T0" fmla="*/ 336 w 652"/>
                <a:gd name="T1" fmla="*/ 4518 h 4519"/>
                <a:gd name="T2" fmla="*/ 0 w 652"/>
                <a:gd name="T3" fmla="*/ 4494 h 4519"/>
                <a:gd name="T4" fmla="*/ 308 w 652"/>
                <a:gd name="T5" fmla="*/ 163 h 4519"/>
                <a:gd name="T6" fmla="*/ 308 w 652"/>
                <a:gd name="T7" fmla="*/ 163 h 4519"/>
                <a:gd name="T8" fmla="*/ 488 w 652"/>
                <a:gd name="T9" fmla="*/ 7 h 4519"/>
                <a:gd name="T10" fmla="*/ 488 w 652"/>
                <a:gd name="T11" fmla="*/ 7 h 4519"/>
                <a:gd name="T12" fmla="*/ 645 w 652"/>
                <a:gd name="T13" fmla="*/ 187 h 4519"/>
                <a:gd name="T14" fmla="*/ 336 w 652"/>
                <a:gd name="T15" fmla="*/ 4518 h 4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2" h="4519">
                  <a:moveTo>
                    <a:pt x="336" y="4518"/>
                  </a:moveTo>
                  <a:lnTo>
                    <a:pt x="0" y="4494"/>
                  </a:lnTo>
                  <a:lnTo>
                    <a:pt x="308" y="163"/>
                  </a:lnTo>
                  <a:lnTo>
                    <a:pt x="308" y="163"/>
                  </a:lnTo>
                  <a:cubicBezTo>
                    <a:pt x="315" y="70"/>
                    <a:pt x="395" y="0"/>
                    <a:pt x="488" y="7"/>
                  </a:cubicBezTo>
                  <a:lnTo>
                    <a:pt x="488" y="7"/>
                  </a:lnTo>
                  <a:cubicBezTo>
                    <a:pt x="581" y="13"/>
                    <a:pt x="651" y="94"/>
                    <a:pt x="645" y="187"/>
                  </a:cubicBezTo>
                  <a:lnTo>
                    <a:pt x="336" y="45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551">
              <a:extLst>
                <a:ext uri="{FF2B5EF4-FFF2-40B4-BE49-F238E27FC236}">
                  <a16:creationId xmlns:a16="http://schemas.microsoft.com/office/drawing/2014/main" id="{BEC61D0F-5051-D44E-82CA-207C755BFC22}"/>
                </a:ext>
              </a:extLst>
            </p:cNvPr>
            <p:cNvSpPr>
              <a:spLocks noChangeArrowheads="1"/>
            </p:cNvSpPr>
            <p:nvPr/>
          </p:nvSpPr>
          <p:spPr bwMode="auto">
            <a:xfrm>
              <a:off x="2417406" y="8430758"/>
              <a:ext cx="477445" cy="777019"/>
            </a:xfrm>
            <a:custGeom>
              <a:avLst/>
              <a:gdLst>
                <a:gd name="T0" fmla="*/ 305 w 448"/>
                <a:gd name="T1" fmla="*/ 713 h 732"/>
                <a:gd name="T2" fmla="*/ 305 w 448"/>
                <a:gd name="T3" fmla="*/ 713 h 732"/>
                <a:gd name="T4" fmla="*/ 305 w 448"/>
                <a:gd name="T5" fmla="*/ 713 h 732"/>
                <a:gd name="T6" fmla="*/ 113 w 448"/>
                <a:gd name="T7" fmla="*/ 590 h 732"/>
                <a:gd name="T8" fmla="*/ 0 w 448"/>
                <a:gd name="T9" fmla="*/ 68 h 732"/>
                <a:gd name="T10" fmla="*/ 315 w 448"/>
                <a:gd name="T11" fmla="*/ 0 h 732"/>
                <a:gd name="T12" fmla="*/ 428 w 448"/>
                <a:gd name="T13" fmla="*/ 520 h 732"/>
                <a:gd name="T14" fmla="*/ 428 w 448"/>
                <a:gd name="T15" fmla="*/ 520 h 732"/>
                <a:gd name="T16" fmla="*/ 305 w 448"/>
                <a:gd name="T17" fmla="*/ 71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732">
                  <a:moveTo>
                    <a:pt x="305" y="713"/>
                  </a:moveTo>
                  <a:lnTo>
                    <a:pt x="305" y="713"/>
                  </a:lnTo>
                  <a:lnTo>
                    <a:pt x="305" y="713"/>
                  </a:lnTo>
                  <a:cubicBezTo>
                    <a:pt x="218" y="731"/>
                    <a:pt x="132" y="676"/>
                    <a:pt x="113" y="590"/>
                  </a:cubicBezTo>
                  <a:lnTo>
                    <a:pt x="0" y="68"/>
                  </a:lnTo>
                  <a:lnTo>
                    <a:pt x="315" y="0"/>
                  </a:lnTo>
                  <a:lnTo>
                    <a:pt x="428" y="520"/>
                  </a:lnTo>
                  <a:lnTo>
                    <a:pt x="428" y="520"/>
                  </a:lnTo>
                  <a:cubicBezTo>
                    <a:pt x="447" y="608"/>
                    <a:pt x="392" y="694"/>
                    <a:pt x="30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552">
              <a:extLst>
                <a:ext uri="{FF2B5EF4-FFF2-40B4-BE49-F238E27FC236}">
                  <a16:creationId xmlns:a16="http://schemas.microsoft.com/office/drawing/2014/main" id="{587147A5-99AE-6D4E-B71E-7C81825DA2EC}"/>
                </a:ext>
              </a:extLst>
            </p:cNvPr>
            <p:cNvSpPr>
              <a:spLocks noChangeArrowheads="1"/>
            </p:cNvSpPr>
            <p:nvPr/>
          </p:nvSpPr>
          <p:spPr bwMode="auto">
            <a:xfrm>
              <a:off x="3475274" y="3548652"/>
              <a:ext cx="2574459" cy="4334451"/>
            </a:xfrm>
            <a:custGeom>
              <a:avLst/>
              <a:gdLst>
                <a:gd name="T0" fmla="*/ 2129 w 2426"/>
                <a:gd name="T1" fmla="*/ 4083 h 4084"/>
                <a:gd name="T2" fmla="*/ 2425 w 2426"/>
                <a:gd name="T3" fmla="*/ 3921 h 4084"/>
                <a:gd name="T4" fmla="*/ 341 w 2426"/>
                <a:gd name="T5" fmla="*/ 111 h 4084"/>
                <a:gd name="T6" fmla="*/ 341 w 2426"/>
                <a:gd name="T7" fmla="*/ 111 h 4084"/>
                <a:gd name="T8" fmla="*/ 112 w 2426"/>
                <a:gd name="T9" fmla="*/ 44 h 4084"/>
                <a:gd name="T10" fmla="*/ 112 w 2426"/>
                <a:gd name="T11" fmla="*/ 44 h 4084"/>
                <a:gd name="T12" fmla="*/ 45 w 2426"/>
                <a:gd name="T13" fmla="*/ 273 h 4084"/>
                <a:gd name="T14" fmla="*/ 2129 w 2426"/>
                <a:gd name="T15" fmla="*/ 4083 h 40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6" h="4084">
                  <a:moveTo>
                    <a:pt x="2129" y="4083"/>
                  </a:moveTo>
                  <a:lnTo>
                    <a:pt x="2425" y="3921"/>
                  </a:lnTo>
                  <a:lnTo>
                    <a:pt x="341" y="111"/>
                  </a:lnTo>
                  <a:lnTo>
                    <a:pt x="341" y="111"/>
                  </a:lnTo>
                  <a:cubicBezTo>
                    <a:pt x="296" y="30"/>
                    <a:pt x="193" y="0"/>
                    <a:pt x="112" y="44"/>
                  </a:cubicBezTo>
                  <a:lnTo>
                    <a:pt x="112" y="44"/>
                  </a:lnTo>
                  <a:cubicBezTo>
                    <a:pt x="30" y="89"/>
                    <a:pt x="0" y="191"/>
                    <a:pt x="45" y="273"/>
                  </a:cubicBezTo>
                  <a:lnTo>
                    <a:pt x="2129" y="40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2" name="Graphic 51">
            <a:extLst>
              <a:ext uri="{FF2B5EF4-FFF2-40B4-BE49-F238E27FC236}">
                <a16:creationId xmlns:a16="http://schemas.microsoft.com/office/drawing/2014/main" id="{AC1D2DD2-2C42-3546-A4C5-534CC5069E8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531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heel(1)">
                                      <p:cBhvr>
                                        <p:cTn id="7" dur="1000"/>
                                        <p:tgtEl>
                                          <p:spTgt spid="6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heel(1)">
                                      <p:cBhvr>
                                        <p:cTn id="10" dur="1000"/>
                                        <p:tgtEl>
                                          <p:spTgt spid="6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heel(1)">
                                      <p:cBhvr>
                                        <p:cTn id="13" dur="1000"/>
                                        <p:tgtEl>
                                          <p:spTgt spid="65"/>
                                        </p:tgtEl>
                                      </p:cBhvr>
                                    </p:animEffect>
                                  </p:childTnLst>
                                </p:cTn>
                              </p:par>
                              <p:par>
                                <p:cTn id="14" presetID="10" presetClass="entr" presetSubtype="0" fill="hold" nodeType="withEffect">
                                  <p:stCondLst>
                                    <p:cond delay="50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32" presetClass="emph" presetSubtype="0" fill="hold" nodeType="withEffect">
                                  <p:stCondLst>
                                    <p:cond delay="500"/>
                                  </p:stCondLst>
                                  <p:childTnLst>
                                    <p:animRot by="120000">
                                      <p:cBhvr>
                                        <p:cTn id="18" dur="100" fill="hold">
                                          <p:stCondLst>
                                            <p:cond delay="0"/>
                                          </p:stCondLst>
                                        </p:cTn>
                                        <p:tgtEl>
                                          <p:spTgt spid="74"/>
                                        </p:tgtEl>
                                        <p:attrNameLst>
                                          <p:attrName>r</p:attrName>
                                        </p:attrNameLst>
                                      </p:cBhvr>
                                    </p:animRot>
                                    <p:animRot by="-240000">
                                      <p:cBhvr>
                                        <p:cTn id="19" dur="200" fill="hold">
                                          <p:stCondLst>
                                            <p:cond delay="200"/>
                                          </p:stCondLst>
                                        </p:cTn>
                                        <p:tgtEl>
                                          <p:spTgt spid="74"/>
                                        </p:tgtEl>
                                        <p:attrNameLst>
                                          <p:attrName>r</p:attrName>
                                        </p:attrNameLst>
                                      </p:cBhvr>
                                    </p:animRot>
                                    <p:animRot by="240000">
                                      <p:cBhvr>
                                        <p:cTn id="20" dur="200" fill="hold">
                                          <p:stCondLst>
                                            <p:cond delay="400"/>
                                          </p:stCondLst>
                                        </p:cTn>
                                        <p:tgtEl>
                                          <p:spTgt spid="74"/>
                                        </p:tgtEl>
                                        <p:attrNameLst>
                                          <p:attrName>r</p:attrName>
                                        </p:attrNameLst>
                                      </p:cBhvr>
                                    </p:animRot>
                                    <p:animRot by="-240000">
                                      <p:cBhvr>
                                        <p:cTn id="21" dur="200" fill="hold">
                                          <p:stCondLst>
                                            <p:cond delay="600"/>
                                          </p:stCondLst>
                                        </p:cTn>
                                        <p:tgtEl>
                                          <p:spTgt spid="74"/>
                                        </p:tgtEl>
                                        <p:attrNameLst>
                                          <p:attrName>r</p:attrName>
                                        </p:attrNameLst>
                                      </p:cBhvr>
                                    </p:animRot>
                                    <p:animRot by="120000">
                                      <p:cBhvr>
                                        <p:cTn id="22" dur="200" fill="hold">
                                          <p:stCondLst>
                                            <p:cond delay="800"/>
                                          </p:stCondLst>
                                        </p:cTn>
                                        <p:tgtEl>
                                          <p:spTgt spid="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٥">
    <p:spTree>
      <p:nvGrpSpPr>
        <p:cNvPr id="1" name=""/>
        <p:cNvGrpSpPr/>
        <p:nvPr/>
      </p:nvGrpSpPr>
      <p:grpSpPr>
        <a:xfrm>
          <a:off x="0" y="0"/>
          <a:ext cx="0" cy="0"/>
          <a:chOff x="0" y="0"/>
          <a:chExt cx="0" cy="0"/>
        </a:xfrm>
      </p:grpSpPr>
      <p:sp>
        <p:nvSpPr>
          <p:cNvPr id="86" name="Rounded Rectangle 3">
            <a:extLst>
              <a:ext uri="{FF2B5EF4-FFF2-40B4-BE49-F238E27FC236}">
                <a16:creationId xmlns:a16="http://schemas.microsoft.com/office/drawing/2014/main" id="{55C2897F-3727-DD46-ADF3-80B4BF348362}"/>
              </a:ext>
            </a:extLst>
          </p:cNvPr>
          <p:cNvSpPr/>
          <p:nvPr userDrawn="1"/>
        </p:nvSpPr>
        <p:spPr>
          <a:xfrm flipH="1">
            <a:off x="911262"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Rounded Rectangle 8">
            <a:extLst>
              <a:ext uri="{FF2B5EF4-FFF2-40B4-BE49-F238E27FC236}">
                <a16:creationId xmlns:a16="http://schemas.microsoft.com/office/drawing/2014/main" id="{7FD3FD11-4E91-0C4A-8F0F-DAD183BFA757}"/>
              </a:ext>
            </a:extLst>
          </p:cNvPr>
          <p:cNvSpPr/>
          <p:nvPr userDrawn="1"/>
        </p:nvSpPr>
        <p:spPr>
          <a:xfrm flipH="1">
            <a:off x="911261"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86" rtl="1" eaLnBrk="1" latinLnBrk="0" hangingPunct="1"/>
            <a:endParaRPr lang="ko-KR" altLang="en-US" sz="2700"/>
          </a:p>
        </p:txBody>
      </p:sp>
      <p:sp>
        <p:nvSpPr>
          <p:cNvPr id="88" name="Rounded Rectangle 9">
            <a:extLst>
              <a:ext uri="{FF2B5EF4-FFF2-40B4-BE49-F238E27FC236}">
                <a16:creationId xmlns:a16="http://schemas.microsoft.com/office/drawing/2014/main" id="{0036FE36-DEAA-4842-9D36-13B5B2769AAC}"/>
              </a:ext>
            </a:extLst>
          </p:cNvPr>
          <p:cNvSpPr/>
          <p:nvPr userDrawn="1"/>
        </p:nvSpPr>
        <p:spPr>
          <a:xfrm flipH="1">
            <a:off x="4406568"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ounded Rectangle 8">
            <a:extLst>
              <a:ext uri="{FF2B5EF4-FFF2-40B4-BE49-F238E27FC236}">
                <a16:creationId xmlns:a16="http://schemas.microsoft.com/office/drawing/2014/main" id="{03B4C5CF-8EF5-014A-A849-D3A7A8D5C8F5}"/>
              </a:ext>
            </a:extLst>
          </p:cNvPr>
          <p:cNvSpPr/>
          <p:nvPr userDrawn="1"/>
        </p:nvSpPr>
        <p:spPr>
          <a:xfrm flipH="1">
            <a:off x="4406567"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33">
            <a:extLst>
              <a:ext uri="{FF2B5EF4-FFF2-40B4-BE49-F238E27FC236}">
                <a16:creationId xmlns:a16="http://schemas.microsoft.com/office/drawing/2014/main" id="{B70F0CE1-2DBB-BA4B-84C3-C7BD2FD2B386}"/>
              </a:ext>
            </a:extLst>
          </p:cNvPr>
          <p:cNvSpPr/>
          <p:nvPr userDrawn="1"/>
        </p:nvSpPr>
        <p:spPr>
          <a:xfrm flipH="1">
            <a:off x="2658915"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8">
            <a:extLst>
              <a:ext uri="{FF2B5EF4-FFF2-40B4-BE49-F238E27FC236}">
                <a16:creationId xmlns:a16="http://schemas.microsoft.com/office/drawing/2014/main" id="{D73CC576-6143-1243-AB37-57CA282F18CE}"/>
              </a:ext>
            </a:extLst>
          </p:cNvPr>
          <p:cNvSpPr/>
          <p:nvPr userDrawn="1"/>
        </p:nvSpPr>
        <p:spPr>
          <a:xfrm flipH="1">
            <a:off x="2658914"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3">
            <a:extLst>
              <a:ext uri="{FF2B5EF4-FFF2-40B4-BE49-F238E27FC236}">
                <a16:creationId xmlns:a16="http://schemas.microsoft.com/office/drawing/2014/main" id="{495A86B5-DAF5-CB40-A7BC-C1FC819827FF}"/>
              </a:ext>
            </a:extLst>
          </p:cNvPr>
          <p:cNvSpPr/>
          <p:nvPr userDrawn="1"/>
        </p:nvSpPr>
        <p:spPr>
          <a:xfrm flipH="1">
            <a:off x="6143019"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3" name="Rounded Rectangle 8">
            <a:extLst>
              <a:ext uri="{FF2B5EF4-FFF2-40B4-BE49-F238E27FC236}">
                <a16:creationId xmlns:a16="http://schemas.microsoft.com/office/drawing/2014/main" id="{A39033EC-B77B-D241-BC5B-4F00F45645A9}"/>
              </a:ext>
            </a:extLst>
          </p:cNvPr>
          <p:cNvSpPr/>
          <p:nvPr userDrawn="1"/>
        </p:nvSpPr>
        <p:spPr>
          <a:xfrm flipH="1">
            <a:off x="6143018"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86" rtl="1" eaLnBrk="1" latinLnBrk="0" hangingPunct="1"/>
            <a:endParaRPr lang="ko-KR" altLang="en-US" sz="2700"/>
          </a:p>
        </p:txBody>
      </p:sp>
      <p:sp>
        <p:nvSpPr>
          <p:cNvPr id="94" name="Rounded Rectangle 9">
            <a:extLst>
              <a:ext uri="{FF2B5EF4-FFF2-40B4-BE49-F238E27FC236}">
                <a16:creationId xmlns:a16="http://schemas.microsoft.com/office/drawing/2014/main" id="{4C051729-4071-EE46-A86C-4EEBAFD8EEF8}"/>
              </a:ext>
            </a:extLst>
          </p:cNvPr>
          <p:cNvSpPr/>
          <p:nvPr userDrawn="1"/>
        </p:nvSpPr>
        <p:spPr>
          <a:xfrm flipH="1">
            <a:off x="9638325"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ko-KR" altLang="en-US" sz="2700"/>
          </a:p>
        </p:txBody>
      </p:sp>
      <p:sp>
        <p:nvSpPr>
          <p:cNvPr id="95" name="Rounded Rectangle 8">
            <a:extLst>
              <a:ext uri="{FF2B5EF4-FFF2-40B4-BE49-F238E27FC236}">
                <a16:creationId xmlns:a16="http://schemas.microsoft.com/office/drawing/2014/main" id="{7076570F-FDEC-CB48-B5D2-33458330EFD1}"/>
              </a:ext>
            </a:extLst>
          </p:cNvPr>
          <p:cNvSpPr/>
          <p:nvPr userDrawn="1"/>
        </p:nvSpPr>
        <p:spPr>
          <a:xfrm flipH="1">
            <a:off x="9638324"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ed Rectangle 33">
            <a:extLst>
              <a:ext uri="{FF2B5EF4-FFF2-40B4-BE49-F238E27FC236}">
                <a16:creationId xmlns:a16="http://schemas.microsoft.com/office/drawing/2014/main" id="{07559871-A755-4C49-9117-B351B80A49C4}"/>
              </a:ext>
            </a:extLst>
          </p:cNvPr>
          <p:cNvSpPr/>
          <p:nvPr userDrawn="1"/>
        </p:nvSpPr>
        <p:spPr>
          <a:xfrm flipH="1">
            <a:off x="7890672"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Rounded Rectangle 8">
            <a:extLst>
              <a:ext uri="{FF2B5EF4-FFF2-40B4-BE49-F238E27FC236}">
                <a16:creationId xmlns:a16="http://schemas.microsoft.com/office/drawing/2014/main" id="{749ED7A5-0B69-2340-AD03-95A26DF4CE4A}"/>
              </a:ext>
            </a:extLst>
          </p:cNvPr>
          <p:cNvSpPr/>
          <p:nvPr userDrawn="1"/>
        </p:nvSpPr>
        <p:spPr>
          <a:xfrm flipH="1">
            <a:off x="7890671"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5" name="Graphic 14">
            <a:extLst>
              <a:ext uri="{FF2B5EF4-FFF2-40B4-BE49-F238E27FC236}">
                <a16:creationId xmlns:a16="http://schemas.microsoft.com/office/drawing/2014/main" id="{AEE7A5C2-D981-AA41-8F67-5FED00FA916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315486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٦">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1415C889-4CE9-BF4C-A672-ABC105B8B1A7}"/>
              </a:ext>
            </a:extLst>
          </p:cNvPr>
          <p:cNvSpPr>
            <a:spLocks noGrp="1"/>
          </p:cNvSpPr>
          <p:nvPr>
            <p:ph type="pic" sz="quarter" idx="11"/>
          </p:nvPr>
        </p:nvSpPr>
        <p:spPr>
          <a:xfrm>
            <a:off x="888719" y="1642858"/>
            <a:ext cx="5092700" cy="3264808"/>
          </a:xfrm>
          <a:prstGeom prst="rect">
            <a:avLst/>
          </a:prstGeom>
          <a:solidFill>
            <a:schemeClr val="bg1">
              <a:lumMod val="95000"/>
            </a:schemeClr>
          </a:solidFill>
        </p:spPr>
        <p:txBody>
          <a:bodyPr/>
          <a:lstStyle/>
          <a:p>
            <a:pPr marL="228594" indent="-228594" algn="r" defTabSz="914377" rtl="1" eaLnBrk="1" latinLnBrk="0" hangingPunct="1">
              <a:lnSpc>
                <a:spcPct val="90000"/>
              </a:lnSpc>
              <a:spcBef>
                <a:spcPts val="1000"/>
              </a:spcBef>
              <a:buFont typeface="Arial" panose="020B0604020202020204" pitchFamily="34" charset="0"/>
              <a:buChar char="•"/>
            </a:pPr>
            <a:endParaRPr lang="en-US"/>
          </a:p>
        </p:txBody>
      </p:sp>
      <p:sp>
        <p:nvSpPr>
          <p:cNvPr id="3" name="Picture Placeholder 2">
            <a:extLst>
              <a:ext uri="{FF2B5EF4-FFF2-40B4-BE49-F238E27FC236}">
                <a16:creationId xmlns:a16="http://schemas.microsoft.com/office/drawing/2014/main" id="{7A4E1013-BB23-FA4B-8BF5-F3DCD5C438C3}"/>
              </a:ext>
            </a:extLst>
          </p:cNvPr>
          <p:cNvSpPr>
            <a:spLocks noGrp="1"/>
          </p:cNvSpPr>
          <p:nvPr>
            <p:ph type="pic" sz="quarter" idx="10"/>
          </p:nvPr>
        </p:nvSpPr>
        <p:spPr>
          <a:xfrm>
            <a:off x="6143625" y="1642858"/>
            <a:ext cx="5092700" cy="3264808"/>
          </a:xfrm>
          <a:prstGeom prst="rect">
            <a:avLst/>
          </a:prstGeom>
          <a:solidFill>
            <a:schemeClr val="bg1">
              <a:lumMod val="95000"/>
            </a:schemeClr>
          </a:solidFill>
        </p:spPr>
        <p:txBody>
          <a:bodyPr/>
          <a:lstStyle/>
          <a:p>
            <a:pPr marL="228594" indent="-228594" algn="r" defTabSz="914377" rtl="1" eaLnBrk="1" latinLnBrk="0" hangingPunct="1">
              <a:lnSpc>
                <a:spcPct val="90000"/>
              </a:lnSpc>
              <a:spcBef>
                <a:spcPts val="1000"/>
              </a:spcBef>
              <a:buFont typeface="Arial" panose="020B0604020202020204" pitchFamily="34" charset="0"/>
              <a:buChar char="•"/>
            </a:pPr>
            <a:endParaRPr lang="en-US" dirty="0"/>
          </a:p>
        </p:txBody>
      </p:sp>
      <p:pic>
        <p:nvPicPr>
          <p:cNvPr id="5" name="Graphic 4">
            <a:extLst>
              <a:ext uri="{FF2B5EF4-FFF2-40B4-BE49-F238E27FC236}">
                <a16:creationId xmlns:a16="http://schemas.microsoft.com/office/drawing/2014/main" id="{D22E1973-5771-D441-A044-ECD25BB313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52089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93935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67" r:id="rId5"/>
    <p:sldLayoutId id="2147483650" r:id="rId6"/>
    <p:sldLayoutId id="2147483668" r:id="rId7"/>
    <p:sldLayoutId id="2147483670" r:id="rId8"/>
    <p:sldLayoutId id="2147483671" r:id="rId9"/>
    <p:sldLayoutId id="2147483676" r:id="rId10"/>
    <p:sldLayoutId id="2147483672" r:id="rId11"/>
    <p:sldLayoutId id="2147483675" r:id="rId12"/>
    <p:sldLayoutId id="2147483663" r:id="rId13"/>
    <p:sldLayoutId id="2147483664" r:id="rId14"/>
    <p:sldLayoutId id="2147483665" r:id="rId15"/>
    <p:sldLayoutId id="2147483673" r:id="rId16"/>
    <p:sldLayoutId id="2147483674"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flickr.com/photos/yourgenome/26344046544" TargetMode="External"/><Relationship Id="rId2" Type="http://schemas.openxmlformats.org/officeDocument/2006/relationships/hyperlink" Target="https://www.youtube.com/watch?v=KsMd3LZ0Rvo&amp;list=UU70I-YRzPRWO-E315lHXIMA&amp;index=29"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youtube.com/watch?v=KsMd3LZ0Rvo&amp;list=UU70I-YRzPRWO-E315lHXIMA&amp;index=29" TargetMode="External"/><Relationship Id="rId1" Type="http://schemas.openxmlformats.org/officeDocument/2006/relationships/slideLayout" Target="../slideLayouts/slideLayout9.xml"/><Relationship Id="rId4" Type="http://schemas.openxmlformats.org/officeDocument/2006/relationships/hyperlink" Target="https://www.flickr.com/photos/yourgenome/26344046544"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ubtitle 2">
            <a:extLst>
              <a:ext uri="{FF2B5EF4-FFF2-40B4-BE49-F238E27FC236}">
                <a16:creationId xmlns:a16="http://schemas.microsoft.com/office/drawing/2014/main" id="{F7C93415-2E9D-D34C-A122-3CFEA476A879}"/>
              </a:ext>
            </a:extLst>
          </p:cNvPr>
          <p:cNvSpPr txBox="1">
            <a:spLocks/>
          </p:cNvSpPr>
          <p:nvPr/>
        </p:nvSpPr>
        <p:spPr>
          <a:xfrm>
            <a:off x="4584824" y="4593967"/>
            <a:ext cx="6510177" cy="1979612"/>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1081088" algn="l"/>
              </a:tabLst>
            </a:pPr>
            <a:r>
              <a:rPr lang="en-US" sz="2400" dirty="0">
                <a:latin typeface="Myriad Pro" panose="020B0503030403020204" pitchFamily="34" charset="0"/>
              </a:rPr>
              <a:t>Grade 	: Secondary Education – Third year</a:t>
            </a:r>
          </a:p>
          <a:p>
            <a:pPr marL="0" indent="0">
              <a:buNone/>
              <a:tabLst>
                <a:tab pos="1081088" algn="l"/>
              </a:tabLst>
            </a:pPr>
            <a:r>
              <a:rPr lang="en-US" sz="2400" dirty="0">
                <a:latin typeface="Myriad Pro" panose="020B0503030403020204" pitchFamily="34" charset="0"/>
              </a:rPr>
              <a:t>Section	: Life Sciences - English	</a:t>
            </a:r>
          </a:p>
          <a:p>
            <a:pPr marL="0" indent="0">
              <a:buNone/>
              <a:tabLst>
                <a:tab pos="1081088" algn="l"/>
              </a:tabLst>
            </a:pPr>
            <a:r>
              <a:rPr lang="en-US" sz="2400" dirty="0">
                <a:latin typeface="Myriad Pro" panose="020B0503030403020204" pitchFamily="34" charset="0"/>
              </a:rPr>
              <a:t>Part	: I</a:t>
            </a:r>
            <a:endParaRPr lang="ar-LB" sz="2400" dirty="0">
              <a:latin typeface="Myriad Pro" panose="020B0503030403020204" pitchFamily="34" charset="0"/>
            </a:endParaRPr>
          </a:p>
        </p:txBody>
      </p:sp>
      <p:pic>
        <p:nvPicPr>
          <p:cNvPr id="192" name="Graphic 191">
            <a:extLst>
              <a:ext uri="{FF2B5EF4-FFF2-40B4-BE49-F238E27FC236}">
                <a16:creationId xmlns:a16="http://schemas.microsoft.com/office/drawing/2014/main" id="{F5F1E9EF-AA92-5943-BB2A-25AB056BB1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717" y="574554"/>
            <a:ext cx="2019300" cy="774700"/>
          </a:xfrm>
          <a:prstGeom prst="rect">
            <a:avLst/>
          </a:prstGeom>
        </p:spPr>
      </p:pic>
      <p:sp>
        <p:nvSpPr>
          <p:cNvPr id="2" name="Title 1"/>
          <p:cNvSpPr>
            <a:spLocks noGrp="1"/>
          </p:cNvSpPr>
          <p:nvPr>
            <p:ph type="ctrTitle" idx="4294967295"/>
          </p:nvPr>
        </p:nvSpPr>
        <p:spPr>
          <a:xfrm>
            <a:off x="4660490" y="1963598"/>
            <a:ext cx="7058141" cy="1421928"/>
          </a:xfrm>
          <a:prstGeom prst="rect">
            <a:avLst/>
          </a:prstGeom>
        </p:spPr>
        <p:txBody>
          <a:bodyPr wrap="square" anchor="t" anchorCtr="0">
            <a:spAutoFit/>
          </a:bodyPr>
          <a:lstStyle/>
          <a:p>
            <a:r>
              <a:rPr lang="en-US" sz="4800" b="1" dirty="0">
                <a:latin typeface="Myriad Pro" panose="020B0503030403020204" pitchFamily="34" charset="0"/>
              </a:rPr>
              <a:t>Detection of Genetic Polymorphism</a:t>
            </a:r>
            <a:endParaRPr lang="en-US" sz="4800" b="1" dirty="0">
              <a:solidFill>
                <a:schemeClr val="bg2">
                  <a:lumMod val="25000"/>
                </a:schemeClr>
              </a:solidFill>
              <a:latin typeface="Myriad Pro" panose="020B0503030403020204" pitchFamily="34" charset="0"/>
              <a:ea typeface="GE SS Two Bold" panose="020A0503020102020204" pitchFamily="18" charset="-78"/>
              <a:cs typeface="GE SS Two Bold" panose="020A0503020102020204" pitchFamily="18" charset="-78"/>
            </a:endParaRPr>
          </a:p>
        </p:txBody>
      </p:sp>
      <p:sp>
        <p:nvSpPr>
          <p:cNvPr id="56" name="Rectangle 55">
            <a:extLst>
              <a:ext uri="{FF2B5EF4-FFF2-40B4-BE49-F238E27FC236}">
                <a16:creationId xmlns:a16="http://schemas.microsoft.com/office/drawing/2014/main" id="{66EDB4BD-0C71-2740-AB3B-5FF173130D86}"/>
              </a:ext>
            </a:extLst>
          </p:cNvPr>
          <p:cNvSpPr/>
          <p:nvPr/>
        </p:nvSpPr>
        <p:spPr>
          <a:xfrm>
            <a:off x="4755137" y="1216888"/>
            <a:ext cx="6473388" cy="461665"/>
          </a:xfrm>
          <a:prstGeom prst="rect">
            <a:avLst/>
          </a:prstGeom>
        </p:spPr>
        <p:txBody>
          <a:bodyPr wrap="square" anchor="ctr" anchorCtr="0">
            <a:spAutoFit/>
          </a:bodyPr>
          <a:lstStyle/>
          <a:p>
            <a:r>
              <a:rPr lang="en-US" sz="2400" dirty="0">
                <a:solidFill>
                  <a:schemeClr val="bg2">
                    <a:lumMod val="50000"/>
                  </a:schemeClr>
                </a:solidFill>
                <a:latin typeface="Myriad Pro" panose="020B0503030403020204" pitchFamily="34" charset="0"/>
              </a:rPr>
              <a:t>Life Science</a:t>
            </a:r>
            <a:endParaRPr lang="ar-LB" sz="2400" dirty="0">
              <a:solidFill>
                <a:schemeClr val="bg2">
                  <a:lumMod val="50000"/>
                </a:schemeClr>
              </a:solidFill>
              <a:latin typeface="Myriad Pro" panose="020B0503030403020204" pitchFamily="34" charset="0"/>
              <a:ea typeface="GE SS Two Medium" panose="020A0503020102020204" pitchFamily="18" charset="-78"/>
              <a:cs typeface="GE SS Two Medium" panose="020A0503020102020204" pitchFamily="18" charset="-78"/>
            </a:endParaRPr>
          </a:p>
        </p:txBody>
      </p:sp>
      <p:sp>
        <p:nvSpPr>
          <p:cNvPr id="215" name="Rectangle 214">
            <a:extLst>
              <a:ext uri="{FF2B5EF4-FFF2-40B4-BE49-F238E27FC236}">
                <a16:creationId xmlns:a16="http://schemas.microsoft.com/office/drawing/2014/main" id="{75574583-A641-0244-A6B5-479DE5758048}"/>
              </a:ext>
            </a:extLst>
          </p:cNvPr>
          <p:cNvSpPr/>
          <p:nvPr/>
        </p:nvSpPr>
        <p:spPr>
          <a:xfrm>
            <a:off x="4755137" y="3596904"/>
            <a:ext cx="3250955" cy="461665"/>
          </a:xfrm>
          <a:prstGeom prst="rect">
            <a:avLst/>
          </a:prstGeom>
        </p:spPr>
        <p:txBody>
          <a:bodyPr wrap="none">
            <a:spAutoFit/>
          </a:bodyPr>
          <a:lstStyle/>
          <a:p>
            <a:r>
              <a:rPr lang="en-US" sz="2400" dirty="0">
                <a:solidFill>
                  <a:srgbClr val="0097D7"/>
                </a:solidFill>
                <a:latin typeface="Myriad Pro" panose="020B0503030403020204" pitchFamily="34" charset="0"/>
              </a:rPr>
              <a:t>Chapter 3 - Document 4</a:t>
            </a:r>
          </a:p>
        </p:txBody>
      </p:sp>
      <p:pic>
        <p:nvPicPr>
          <p:cNvPr id="5" name="Picture Placeholder 4"/>
          <p:cNvPicPr>
            <a:picLocks noGrp="1" noChangeAspect="1"/>
          </p:cNvPicPr>
          <p:nvPr>
            <p:ph type="pic" idx="12"/>
          </p:nvPr>
        </p:nvPicPr>
        <p:blipFill>
          <a:blip r:embed="rId4" cstate="print">
            <a:extLst>
              <a:ext uri="{28A0092B-C50C-407E-A947-70E740481C1C}">
                <a14:useLocalDpi xmlns:a14="http://schemas.microsoft.com/office/drawing/2010/main" val="0"/>
              </a:ext>
            </a:extLst>
          </a:blip>
          <a:srcRect l="23619" r="23619"/>
          <a:stretch>
            <a:fillRect/>
          </a:stretch>
        </p:blipFill>
        <p:spPr/>
      </p:pic>
      <p:sp>
        <p:nvSpPr>
          <p:cNvPr id="8" name="TextBox 7"/>
          <p:cNvSpPr txBox="1"/>
          <p:nvPr/>
        </p:nvSpPr>
        <p:spPr>
          <a:xfrm rot="18953056">
            <a:off x="1840916" y="3774733"/>
            <a:ext cx="4689987" cy="246221"/>
          </a:xfrm>
          <a:prstGeom prst="rect">
            <a:avLst/>
          </a:prstGeom>
          <a:noFill/>
        </p:spPr>
        <p:txBody>
          <a:bodyPr wrap="square" rtlCol="0">
            <a:spAutoFit/>
          </a:bodyPr>
          <a:lstStyle/>
          <a:p>
            <a:r>
              <a:rPr lang="en-US" sz="1000" dirty="0">
                <a:solidFill>
                  <a:schemeClr val="bg1"/>
                </a:solidFill>
                <a:latin typeface="Myriad Pro" panose="020B0503030403020204" charset="0"/>
              </a:rPr>
              <a:t>Bacilli in 3D illustration (by M. </a:t>
            </a:r>
            <a:r>
              <a:rPr lang="en-US" sz="1000" dirty="0" err="1">
                <a:solidFill>
                  <a:schemeClr val="bg1"/>
                </a:solidFill>
                <a:latin typeface="Myriad Pro" panose="020B0503030403020204" charset="0"/>
              </a:rPr>
              <a:t>Ouaidat</a:t>
            </a:r>
            <a:r>
              <a:rPr lang="en-US" sz="1000" dirty="0">
                <a:solidFill>
                  <a:schemeClr val="bg1"/>
                </a:solidFill>
                <a:latin typeface="Myriad Pro" panose="020B0503030403020204" charset="0"/>
              </a:rPr>
              <a:t>)</a:t>
            </a:r>
          </a:p>
        </p:txBody>
      </p:sp>
    </p:spTree>
    <p:extLst>
      <p:ext uri="{BB962C8B-B14F-4D97-AF65-F5344CB8AC3E}">
        <p14:creationId xmlns:p14="http://schemas.microsoft.com/office/powerpoint/2010/main" val="195264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238">
            <a:extLst>
              <a:ext uri="{FF2B5EF4-FFF2-40B4-BE49-F238E27FC236}">
                <a16:creationId xmlns:a16="http://schemas.microsoft.com/office/drawing/2014/main" id="{CD3B25ED-F54B-424D-BBF1-6780A3737C07}"/>
              </a:ext>
            </a:extLst>
          </p:cNvPr>
          <p:cNvSpPr txBox="1"/>
          <p:nvPr/>
        </p:nvSpPr>
        <p:spPr>
          <a:xfrm>
            <a:off x="424402" y="4752418"/>
            <a:ext cx="11319373" cy="1631216"/>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solidFill>
                  <a:schemeClr val="accent5">
                    <a:lumMod val="75000"/>
                  </a:schemeClr>
                </a:solidFill>
                <a:latin typeface="Myriad Pro" panose="020B0503030403020204" charset="0"/>
              </a:rPr>
              <a:t>9-Define “RFLP”.</a:t>
            </a:r>
          </a:p>
          <a:p>
            <a:pPr marL="225425"/>
            <a:r>
              <a:rPr lang="en-US" sz="2000" dirty="0">
                <a:latin typeface="Myriad Pro" panose="020B0503030403020204" charset="0"/>
              </a:rPr>
              <a:t>RFLP is the difference among individuals in the lengths of DNA fragments cut </a:t>
            </a:r>
            <a:r>
              <a:rPr lang="en-US" sz="2000" dirty="0">
                <a:solidFill>
                  <a:schemeClr val="tx1"/>
                </a:solidFill>
                <a:latin typeface="Myriad Pro" panose="020B0503030403020204" charset="0"/>
              </a:rPr>
              <a:t>by restriction</a:t>
            </a:r>
            <a:r>
              <a:rPr lang="en-US" sz="2000" dirty="0">
                <a:solidFill>
                  <a:srgbClr val="C00000"/>
                </a:solidFill>
                <a:latin typeface="Myriad Pro" panose="020B0503030403020204" charset="0"/>
              </a:rPr>
              <a:t> </a:t>
            </a:r>
            <a:r>
              <a:rPr lang="en-US" sz="2000" dirty="0">
                <a:latin typeface="Myriad Pro" panose="020B0503030403020204" charset="0"/>
              </a:rPr>
              <a:t>enzymes. </a:t>
            </a:r>
          </a:p>
          <a:p>
            <a:r>
              <a:rPr lang="en-US" sz="2000" b="1" dirty="0">
                <a:solidFill>
                  <a:schemeClr val="accent5">
                    <a:lumMod val="75000"/>
                  </a:schemeClr>
                </a:solidFill>
                <a:latin typeface="Myriad Pro" panose="020B0503030403020204" charset="0"/>
              </a:rPr>
              <a:t>10- Pick out the importance of RFLP analysis.</a:t>
            </a:r>
          </a:p>
          <a:p>
            <a:pPr marL="285750"/>
            <a:r>
              <a:rPr lang="en-US" sz="2000" dirty="0">
                <a:latin typeface="Myriad Pro" panose="020B0503030403020204" charset="0"/>
              </a:rPr>
              <a:t>It can be used as a form of genetic testing to detect whether an individual carries a mutant gene for a disease that runs in his or her family.</a:t>
            </a: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543696" y="-17378"/>
            <a:ext cx="11498827" cy="913327"/>
          </a:xfrm>
          <a:prstGeom prst="rect">
            <a:avLst/>
          </a:prstGeom>
        </p:spPr>
        <p:txBody>
          <a:bodyPr vert="horz" lIns="91440" tIns="45720" rIns="91440" bIns="45720" rtlCol="0" anchor="ctr">
            <a:normAutofit fontScale="92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Restriction fragment length polymorphism (RFLP)</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224" t="5657" r="-2947" b="30672"/>
          <a:stretch/>
        </p:blipFill>
        <p:spPr>
          <a:xfrm>
            <a:off x="7612909" y="2037610"/>
            <a:ext cx="4048149" cy="2382821"/>
          </a:xfrm>
          <a:prstGeom prst="rect">
            <a:avLst/>
          </a:prstGeom>
          <a:ln>
            <a:solidFill>
              <a:schemeClr val="tx1"/>
            </a:solidFill>
          </a:ln>
        </p:spPr>
      </p:pic>
      <p:sp>
        <p:nvSpPr>
          <p:cNvPr id="3" name="Rectangle 2"/>
          <p:cNvSpPr/>
          <p:nvPr/>
        </p:nvSpPr>
        <p:spPr>
          <a:xfrm>
            <a:off x="424402" y="843364"/>
            <a:ext cx="11236656" cy="1015663"/>
          </a:xfrm>
          <a:prstGeom prst="rect">
            <a:avLst/>
          </a:prstGeom>
        </p:spPr>
        <p:txBody>
          <a:bodyPr wrap="square">
            <a:spAutoFit/>
          </a:bodyPr>
          <a:lstStyle/>
          <a:p>
            <a:r>
              <a:rPr lang="en-US" sz="2000" dirty="0">
                <a:latin typeface="Myriad Pro" panose="020B0503030403020204" charset="0"/>
              </a:rPr>
              <a:t>Restriction fragment length polymorphism, or RFLP, is the difference among individuals in the lengths of DNA fragments cut by restriction</a:t>
            </a:r>
            <a:r>
              <a:rPr lang="en-US" sz="2000" dirty="0">
                <a:solidFill>
                  <a:srgbClr val="FF0000"/>
                </a:solidFill>
                <a:latin typeface="Myriad Pro" panose="020B0503030403020204" charset="0"/>
              </a:rPr>
              <a:t> </a:t>
            </a:r>
            <a:r>
              <a:rPr lang="en-US" sz="2000" dirty="0">
                <a:latin typeface="Myriad Pro" panose="020B0503030403020204" charset="0"/>
              </a:rPr>
              <a:t>enzymes. After a segment of DNA has been cut into pieces with restriction enzymes, researchers can examine the fragments using gel electrophoresis. </a:t>
            </a:r>
          </a:p>
        </p:txBody>
      </p:sp>
      <p:sp>
        <p:nvSpPr>
          <p:cNvPr id="10" name="Rectangle 9"/>
          <p:cNvSpPr/>
          <p:nvPr/>
        </p:nvSpPr>
        <p:spPr>
          <a:xfrm>
            <a:off x="397483" y="1960845"/>
            <a:ext cx="7158350" cy="2246769"/>
          </a:xfrm>
          <a:prstGeom prst="rect">
            <a:avLst/>
          </a:prstGeom>
        </p:spPr>
        <p:txBody>
          <a:bodyPr wrap="square">
            <a:spAutoFit/>
          </a:bodyPr>
          <a:lstStyle/>
          <a:p>
            <a:r>
              <a:rPr lang="en-US" sz="2000" dirty="0">
                <a:latin typeface="Myriad Pro" panose="020B0503030403020204" charset="0"/>
              </a:rPr>
              <a:t> If two individuals have differences in their DNA sequences at particular restriction sites, then the restriction enzymes will cut their DNA into fragments of different lengths. There may also be differences in the number of DNA fragments observed among two or more individuals. RFLP analysis can be used as a form of genetic testing to detect whether an individual carries a mutant gene for a disease that runs in his or her family.</a:t>
            </a:r>
          </a:p>
        </p:txBody>
      </p:sp>
      <p:sp>
        <p:nvSpPr>
          <p:cNvPr id="20" name="TextBox 19"/>
          <p:cNvSpPr txBox="1"/>
          <p:nvPr/>
        </p:nvSpPr>
        <p:spPr>
          <a:xfrm>
            <a:off x="8023122" y="4438236"/>
            <a:ext cx="3637936" cy="523220"/>
          </a:xfrm>
          <a:prstGeom prst="rect">
            <a:avLst/>
          </a:prstGeom>
          <a:noFill/>
        </p:spPr>
        <p:txBody>
          <a:bodyPr wrap="square" rtlCol="0">
            <a:spAutoFit/>
          </a:bodyPr>
          <a:lstStyle/>
          <a:p>
            <a:r>
              <a:rPr lang="en-US" sz="1400" dirty="0">
                <a:latin typeface="Myriad Pro" panose="020B0503030403020204" charset="0"/>
              </a:rPr>
              <a:t>Doc7:  Schematic representation of a RFLP of five individuals. (CRDP)</a:t>
            </a:r>
          </a:p>
        </p:txBody>
      </p:sp>
    </p:spTree>
    <p:extLst>
      <p:ext uri="{BB962C8B-B14F-4D97-AF65-F5344CB8AC3E}">
        <p14:creationId xmlns:p14="http://schemas.microsoft.com/office/powerpoint/2010/main" val="409156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wipe(left)">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wipe(left)">
                                      <p:cBhvr>
                                        <p:cTn id="35" dur="500"/>
                                        <p:tgtEl>
                                          <p:spTgt spid="1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
                                            <p:txEl>
                                              <p:pRg st="2" end="2"/>
                                            </p:txEl>
                                          </p:spTgt>
                                        </p:tgtEl>
                                        <p:attrNameLst>
                                          <p:attrName>style.visibility</p:attrName>
                                        </p:attrNameLst>
                                      </p:cBhvr>
                                      <p:to>
                                        <p:strVal val="visible"/>
                                      </p:to>
                                    </p:set>
                                    <p:animEffect transition="in" filter="wipe(left)">
                                      <p:cBhvr>
                                        <p:cTn id="40" dur="500"/>
                                        <p:tgtEl>
                                          <p:spTgt spid="1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
                                            <p:txEl>
                                              <p:pRg st="3" end="3"/>
                                            </p:txEl>
                                          </p:spTgt>
                                        </p:tgtEl>
                                        <p:attrNameLst>
                                          <p:attrName>style.visibility</p:attrName>
                                        </p:attrNameLst>
                                      </p:cBhvr>
                                      <p:to>
                                        <p:strVal val="visible"/>
                                      </p:to>
                                    </p:set>
                                    <p:animEffect transition="in" filter="wipe(left)">
                                      <p:cBhvr>
                                        <p:cTn id="45"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0"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A4E74D-3A98-3349-A32A-5D0ED8A3FE72}"/>
              </a:ext>
            </a:extLst>
          </p:cNvPr>
          <p:cNvSpPr txBox="1">
            <a:spLocks/>
          </p:cNvSpPr>
          <p:nvPr/>
        </p:nvSpPr>
        <p:spPr>
          <a:xfrm>
            <a:off x="693174" y="-14748"/>
            <a:ext cx="11498827" cy="913327"/>
          </a:xfrm>
          <a:prstGeom prst="rect">
            <a:avLst/>
          </a:prstGeom>
        </p:spPr>
        <p:txBody>
          <a:bodyPr vert="horz" lIns="91440" tIns="45720" rIns="91440" bIns="45720" rtlCol="0" anchor="ctr">
            <a:normAutofit fontScale="92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Restriction fragment length polymorphism (RFLP)</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3" name="Rectangle 2"/>
          <p:cNvSpPr/>
          <p:nvPr/>
        </p:nvSpPr>
        <p:spPr>
          <a:xfrm>
            <a:off x="460124" y="878018"/>
            <a:ext cx="11582399" cy="830997"/>
          </a:xfrm>
          <a:prstGeom prst="rect">
            <a:avLst/>
          </a:prstGeom>
        </p:spPr>
        <p:txBody>
          <a:bodyPr wrap="square">
            <a:spAutoFit/>
          </a:bodyPr>
          <a:lstStyle/>
          <a:p>
            <a:r>
              <a:rPr lang="en-US" sz="2300" dirty="0">
                <a:latin typeface="Myriad Pro" panose="020B0503030403020204" charset="0"/>
              </a:rPr>
              <a:t>A DNA molecule is composed of coding sequences and non coding sequences. Only the coding sequences code for proteins. Over 98% of the human genome are non coding regions</a:t>
            </a:r>
            <a:r>
              <a:rPr lang="en-US" sz="2400" dirty="0">
                <a:latin typeface="Myriad Pro" panose="020B050303040302020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645" y="1949714"/>
            <a:ext cx="5515897" cy="4052747"/>
          </a:xfrm>
          <a:prstGeom prst="rect">
            <a:avLst/>
          </a:prstGeom>
          <a:ln>
            <a:solidFill>
              <a:schemeClr val="tx1"/>
            </a:solidFill>
          </a:ln>
        </p:spPr>
      </p:pic>
      <p:sp>
        <p:nvSpPr>
          <p:cNvPr id="13" name="TextBox 12"/>
          <p:cNvSpPr txBox="1"/>
          <p:nvPr/>
        </p:nvSpPr>
        <p:spPr>
          <a:xfrm>
            <a:off x="471950" y="2401628"/>
            <a:ext cx="5624050" cy="2677656"/>
          </a:xfrm>
          <a:prstGeom prst="rect">
            <a:avLst/>
          </a:prstGeom>
          <a:noFill/>
          <a:ln w="19050">
            <a:solidFill>
              <a:schemeClr val="bg1"/>
            </a:solidFill>
          </a:ln>
        </p:spPr>
        <p:txBody>
          <a:bodyPr wrap="square" rtlCol="0">
            <a:spAutoFit/>
          </a:bodyPr>
          <a:lstStyle/>
          <a:p>
            <a:pPr marL="461963" indent="-461963"/>
            <a:r>
              <a:rPr lang="en-US" sz="2400" b="1" dirty="0">
                <a:solidFill>
                  <a:schemeClr val="accent5">
                    <a:lumMod val="75000"/>
                  </a:schemeClr>
                </a:solidFill>
                <a:latin typeface="Myriad Pro" panose="020B0503030403020204" charset="0"/>
              </a:rPr>
              <a:t>11- In which region does mutation affect the phenotype? Justify your answer. </a:t>
            </a:r>
          </a:p>
          <a:p>
            <a:pPr marL="511175"/>
            <a:r>
              <a:rPr lang="en-US" sz="2400" dirty="0">
                <a:latin typeface="Myriad Pro" panose="020B0503030403020204" charset="0"/>
              </a:rPr>
              <a:t>In coding regions since these are the only regions that code for proteins, gene expression, which determine the phenotype.</a:t>
            </a:r>
          </a:p>
        </p:txBody>
      </p:sp>
      <p:sp>
        <p:nvSpPr>
          <p:cNvPr id="16" name="Rectangle 15"/>
          <p:cNvSpPr/>
          <p:nvPr/>
        </p:nvSpPr>
        <p:spPr>
          <a:xfrm>
            <a:off x="6292645" y="6090362"/>
            <a:ext cx="6096000" cy="307777"/>
          </a:xfrm>
          <a:prstGeom prst="rect">
            <a:avLst/>
          </a:prstGeom>
        </p:spPr>
        <p:txBody>
          <a:bodyPr>
            <a:spAutoFit/>
          </a:bodyPr>
          <a:lstStyle/>
          <a:p>
            <a:r>
              <a:rPr lang="en-US" sz="1400" dirty="0">
                <a:latin typeface="Myriad Pro" panose="020B0503030403020204" charset="0"/>
              </a:rPr>
              <a:t>Doc8: Protein synthesis and gene splicing (by M. </a:t>
            </a:r>
            <a:r>
              <a:rPr lang="en-US" sz="1400" dirty="0" err="1">
                <a:latin typeface="Myriad Pro" panose="020B0503030403020204" charset="0"/>
              </a:rPr>
              <a:t>Ouaidat</a:t>
            </a:r>
            <a:r>
              <a:rPr lang="en-US" sz="1400" dirty="0">
                <a:latin typeface="Myriad Pro" panose="020B0503030403020204" charset="0"/>
              </a:rPr>
              <a:t>) </a:t>
            </a:r>
          </a:p>
        </p:txBody>
      </p:sp>
    </p:spTree>
    <p:extLst>
      <p:ext uri="{BB962C8B-B14F-4D97-AF65-F5344CB8AC3E}">
        <p14:creationId xmlns:p14="http://schemas.microsoft.com/office/powerpoint/2010/main" val="32907030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wipe(left)">
                                      <p:cBhvr>
                                        <p:cTn id="29"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A4E74D-3A98-3349-A32A-5D0ED8A3FE72}"/>
              </a:ext>
            </a:extLst>
          </p:cNvPr>
          <p:cNvSpPr txBox="1">
            <a:spLocks/>
          </p:cNvSpPr>
          <p:nvPr/>
        </p:nvSpPr>
        <p:spPr>
          <a:xfrm>
            <a:off x="693174" y="-14748"/>
            <a:ext cx="11498827" cy="913327"/>
          </a:xfrm>
          <a:prstGeom prst="rect">
            <a:avLst/>
          </a:prstGeom>
        </p:spPr>
        <p:txBody>
          <a:bodyPr vert="horz" lIns="91440" tIns="45720" rIns="91440" bIns="45720" rtlCol="0" anchor="ctr">
            <a:normAutofit fontScale="92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Restriction fragment length polymorphism (RFLP)</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13" name="TextBox 12"/>
          <p:cNvSpPr txBox="1"/>
          <p:nvPr/>
        </p:nvSpPr>
        <p:spPr>
          <a:xfrm>
            <a:off x="283826" y="1194523"/>
            <a:ext cx="6571062" cy="4893647"/>
          </a:xfrm>
          <a:prstGeom prst="rect">
            <a:avLst/>
          </a:prstGeom>
          <a:noFill/>
          <a:ln w="19050">
            <a:solidFill>
              <a:schemeClr val="bg1"/>
            </a:solidFill>
          </a:ln>
        </p:spPr>
        <p:txBody>
          <a:bodyPr wrap="square" rtlCol="0">
            <a:spAutoFit/>
          </a:bodyPr>
          <a:lstStyle/>
          <a:p>
            <a:pPr marL="461963" indent="-461963"/>
            <a:r>
              <a:rPr lang="en-US" sz="2400" b="1" dirty="0">
                <a:solidFill>
                  <a:schemeClr val="accent5">
                    <a:lumMod val="75000"/>
                  </a:schemeClr>
                </a:solidFill>
                <a:latin typeface="Myriad Pro" panose="020B0503030403020204" charset="0"/>
              </a:rPr>
              <a:t>12- Explain the following statement: “The restriction map is independent of gene function”.</a:t>
            </a:r>
          </a:p>
          <a:p>
            <a:pPr marL="461963"/>
            <a:r>
              <a:rPr lang="en-US" sz="2400" dirty="0">
                <a:latin typeface="Myriad Pro" panose="020B0503030403020204" charset="0"/>
              </a:rPr>
              <a:t>A restriction map depends on differences in restriction sites of the DNA, and these are distributed throughout the genome, in both coding and non-coding regions. Thus, when comparing RFLP’s of two organisms, the difference in sequence of nucleotides in all regions is assessed regardless if it’s a part of a coding region of a gene which is expressed or a part of non coding region which is not expressed.</a:t>
            </a:r>
          </a:p>
        </p:txBody>
      </p:sp>
      <p:pic>
        <p:nvPicPr>
          <p:cNvPr id="2" name="Picture 1"/>
          <p:cNvPicPr>
            <a:picLocks noChangeAspect="1"/>
          </p:cNvPicPr>
          <p:nvPr/>
        </p:nvPicPr>
        <p:blipFill rotWithShape="1">
          <a:blip r:embed="rId2"/>
          <a:srcRect l="47468" t="20867" r="13992" b="6956"/>
          <a:stretch/>
        </p:blipFill>
        <p:spPr>
          <a:xfrm>
            <a:off x="7118555" y="992454"/>
            <a:ext cx="4770613" cy="4541719"/>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7320610" y="5720307"/>
            <a:ext cx="4969715" cy="307777"/>
          </a:xfrm>
          <a:prstGeom prst="rect">
            <a:avLst/>
          </a:prstGeom>
          <a:noFill/>
        </p:spPr>
        <p:txBody>
          <a:bodyPr wrap="square" rtlCol="0">
            <a:spAutoFit/>
          </a:bodyPr>
          <a:lstStyle/>
          <a:p>
            <a:r>
              <a:rPr lang="en-US" sz="1400" dirty="0">
                <a:latin typeface="Myriad Pro" panose="020B0503030403020204" charset="0"/>
              </a:rPr>
              <a:t>Doc9:  RFLP analysis (CRDP)</a:t>
            </a:r>
          </a:p>
        </p:txBody>
      </p:sp>
      <p:sp>
        <p:nvSpPr>
          <p:cNvPr id="7" name="Rectangle 9">
            <a:extLst>
              <a:ext uri="{FF2B5EF4-FFF2-40B4-BE49-F238E27FC236}">
                <a16:creationId xmlns:a16="http://schemas.microsoft.com/office/drawing/2014/main" id="{3A631BE2-EAEC-764E-AB48-FC6C7C3C0315}"/>
              </a:ext>
            </a:extLst>
          </p:cNvPr>
          <p:cNvSpPr/>
          <p:nvPr/>
        </p:nvSpPr>
        <p:spPr>
          <a:xfrm>
            <a:off x="283826" y="5959421"/>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3" name="TextBox 2"/>
          <p:cNvSpPr txBox="1"/>
          <p:nvPr/>
        </p:nvSpPr>
        <p:spPr>
          <a:xfrm>
            <a:off x="865240" y="6070625"/>
            <a:ext cx="11425085" cy="430887"/>
          </a:xfrm>
          <a:prstGeom prst="rect">
            <a:avLst/>
          </a:prstGeom>
          <a:noFill/>
        </p:spPr>
        <p:txBody>
          <a:bodyPr wrap="square" rtlCol="0">
            <a:spAutoFit/>
          </a:bodyPr>
          <a:lstStyle/>
          <a:p>
            <a:r>
              <a:rPr lang="en-US" sz="2200" dirty="0">
                <a:latin typeface="Myriad Pro" panose="020B0503030403020204" charset="0"/>
              </a:rPr>
              <a:t>A restriction map is the generated pattern of bands shown on the gel of electrophoresis.</a:t>
            </a:r>
          </a:p>
        </p:txBody>
      </p:sp>
    </p:spTree>
    <p:extLst>
      <p:ext uri="{BB962C8B-B14F-4D97-AF65-F5344CB8AC3E}">
        <p14:creationId xmlns:p14="http://schemas.microsoft.com/office/powerpoint/2010/main" val="4786501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left)">
                                      <p:cBhvr>
                                        <p:cTn id="23" dur="50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xEl>
                                              <p:pRg st="1" end="1"/>
                                            </p:txEl>
                                          </p:spTgt>
                                        </p:tgtEl>
                                        <p:attrNameLst>
                                          <p:attrName>style.visibility</p:attrName>
                                        </p:attrNameLst>
                                      </p:cBhvr>
                                      <p:to>
                                        <p:strVal val="visible"/>
                                      </p:to>
                                    </p:set>
                                    <p:animEffect transition="in" filter="wipe(left)">
                                      <p:cBhvr>
                                        <p:cTn id="2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7"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CB46CB30-FAC4-E34D-918D-C88D89911891}"/>
              </a:ext>
            </a:extLst>
          </p:cNvPr>
          <p:cNvGrpSpPr/>
          <p:nvPr/>
        </p:nvGrpSpPr>
        <p:grpSpPr>
          <a:xfrm>
            <a:off x="147483" y="1024462"/>
            <a:ext cx="835953" cy="835953"/>
            <a:chOff x="3411004" y="2328028"/>
            <a:chExt cx="835953" cy="835953"/>
          </a:xfrm>
        </p:grpSpPr>
        <p:sp>
          <p:nvSpPr>
            <p:cNvPr id="67" name="Diamond 66">
              <a:extLst>
                <a:ext uri="{FF2B5EF4-FFF2-40B4-BE49-F238E27FC236}">
                  <a16:creationId xmlns:a16="http://schemas.microsoft.com/office/drawing/2014/main" id="{9A567207-ADBE-DE4F-9E73-67DF90974C32}"/>
                </a:ext>
              </a:extLst>
            </p:cNvPr>
            <p:cNvSpPr/>
            <p:nvPr/>
          </p:nvSpPr>
          <p:spPr>
            <a:xfrm flipH="1">
              <a:off x="3411004" y="2328028"/>
              <a:ext cx="835953" cy="83595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363" rtl="0" eaLnBrk="1" latinLnBrk="0" hangingPunct="1"/>
              <a:endParaRPr lang="ko-KR" altLang="en-US" dirty="0"/>
            </a:p>
          </p:txBody>
        </p:sp>
        <p:sp>
          <p:nvSpPr>
            <p:cNvPr id="68" name="직사각형 39">
              <a:extLst>
                <a:ext uri="{FF2B5EF4-FFF2-40B4-BE49-F238E27FC236}">
                  <a16:creationId xmlns:a16="http://schemas.microsoft.com/office/drawing/2014/main" id="{AEDCD3A6-743A-6E45-80F3-2A54FE3DCE1F}"/>
                </a:ext>
              </a:extLst>
            </p:cNvPr>
            <p:cNvSpPr/>
            <p:nvPr/>
          </p:nvSpPr>
          <p:spPr>
            <a:xfrm flipH="1">
              <a:off x="3627388" y="2464138"/>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grpSp>
      <p:sp>
        <p:nvSpPr>
          <p:cNvPr id="3" name="Rectangle 2"/>
          <p:cNvSpPr/>
          <p:nvPr/>
        </p:nvSpPr>
        <p:spPr>
          <a:xfrm>
            <a:off x="983436" y="1220089"/>
            <a:ext cx="4258795" cy="461665"/>
          </a:xfrm>
          <a:prstGeom prst="rect">
            <a:avLst/>
          </a:prstGeom>
        </p:spPr>
        <p:txBody>
          <a:bodyPr wrap="none">
            <a:spAutoFit/>
          </a:bodyPr>
          <a:lstStyle/>
          <a:p>
            <a:r>
              <a:rPr lang="en-US" sz="2400" b="1" dirty="0">
                <a:solidFill>
                  <a:schemeClr val="accent5">
                    <a:lumMod val="75000"/>
                  </a:schemeClr>
                </a:solidFill>
                <a:latin typeface="Myriad Pro" panose="020B0503030403020204" charset="0"/>
              </a:rPr>
              <a:t>Choose the correct answer(s).</a:t>
            </a:r>
          </a:p>
        </p:txBody>
      </p:sp>
      <p:sp>
        <p:nvSpPr>
          <p:cNvPr id="6" name="Rectangle 5"/>
          <p:cNvSpPr/>
          <p:nvPr/>
        </p:nvSpPr>
        <p:spPr>
          <a:xfrm>
            <a:off x="515300" y="1860415"/>
            <a:ext cx="9979742" cy="4893647"/>
          </a:xfrm>
          <a:prstGeom prst="rect">
            <a:avLst/>
          </a:prstGeom>
        </p:spPr>
        <p:txBody>
          <a:bodyPr wrap="square">
            <a:spAutoFit/>
          </a:bodyPr>
          <a:lstStyle/>
          <a:p>
            <a:pPr marL="344488" indent="-344488"/>
            <a:r>
              <a:rPr lang="en-US" sz="2400" b="1" dirty="0">
                <a:solidFill>
                  <a:schemeClr val="accent5">
                    <a:lumMod val="75000"/>
                  </a:schemeClr>
                </a:solidFill>
                <a:latin typeface="Myriad Pro" panose="020B0503030403020204" charset="0"/>
              </a:rPr>
              <a:t>1- A linear DNA segment is cut by a restriction enzyme into 5 fragments if it possesses the following number of restriction sites for the enzyme:</a:t>
            </a:r>
          </a:p>
          <a:p>
            <a:pPr indent="344488"/>
            <a:r>
              <a:rPr lang="en-US" sz="2400" dirty="0">
                <a:latin typeface="Myriad Pro" panose="020B0503030403020204" charset="0"/>
              </a:rPr>
              <a:t>a.	4.</a:t>
            </a:r>
          </a:p>
          <a:p>
            <a:pPr indent="344488"/>
            <a:r>
              <a:rPr lang="en-US" sz="2400" dirty="0">
                <a:latin typeface="Myriad Pro" panose="020B0503030403020204" charset="0"/>
              </a:rPr>
              <a:t>b.	5.</a:t>
            </a:r>
          </a:p>
          <a:p>
            <a:pPr indent="344488"/>
            <a:r>
              <a:rPr lang="en-US" sz="2400" dirty="0">
                <a:latin typeface="Myriad Pro" panose="020B0503030403020204" charset="0"/>
              </a:rPr>
              <a:t>c.	6.</a:t>
            </a:r>
          </a:p>
          <a:p>
            <a:pPr indent="344488"/>
            <a:r>
              <a:rPr lang="en-US" sz="2400" dirty="0">
                <a:latin typeface="Myriad Pro" panose="020B0503030403020204" charset="0"/>
              </a:rPr>
              <a:t>d.	7.</a:t>
            </a:r>
          </a:p>
          <a:p>
            <a:pPr indent="344488"/>
            <a:r>
              <a:rPr lang="en-US" sz="2400" dirty="0">
                <a:latin typeface="Myriad Pro" panose="020B0503030403020204" charset="0"/>
              </a:rPr>
              <a:t>	</a:t>
            </a:r>
          </a:p>
          <a:p>
            <a:r>
              <a:rPr lang="en-US" sz="2400" b="1" dirty="0">
                <a:solidFill>
                  <a:schemeClr val="accent5">
                    <a:lumMod val="75000"/>
                  </a:schemeClr>
                </a:solidFill>
                <a:latin typeface="Myriad Pro" panose="020B0503030403020204" charset="0"/>
              </a:rPr>
              <a:t>2- The mutations that do not affect the phenotype are:</a:t>
            </a:r>
          </a:p>
          <a:p>
            <a:pPr indent="403225"/>
            <a:r>
              <a:rPr lang="en-US" sz="2400" dirty="0">
                <a:latin typeface="Myriad Pro" panose="020B0503030403020204" charset="0"/>
              </a:rPr>
              <a:t>a.	Silent mutations.</a:t>
            </a:r>
          </a:p>
          <a:p>
            <a:pPr indent="403225"/>
            <a:r>
              <a:rPr lang="en-US" sz="2400" dirty="0">
                <a:latin typeface="Myriad Pro" panose="020B0503030403020204" charset="0"/>
              </a:rPr>
              <a:t>b.	Mutations of coding regions.</a:t>
            </a:r>
          </a:p>
          <a:p>
            <a:pPr indent="403225"/>
            <a:r>
              <a:rPr lang="en-US" sz="2400" dirty="0">
                <a:latin typeface="Myriad Pro" panose="020B0503030403020204" charset="0"/>
              </a:rPr>
              <a:t>c.	Mutations of non-coding regions.</a:t>
            </a:r>
          </a:p>
          <a:p>
            <a:pPr indent="403225"/>
            <a:r>
              <a:rPr lang="en-US" sz="2400" dirty="0">
                <a:latin typeface="Myriad Pro" panose="020B0503030403020204" charset="0"/>
              </a:rPr>
              <a:t>d.	Mutations by deletion.</a:t>
            </a:r>
          </a:p>
        </p:txBody>
      </p:sp>
      <p:sp>
        <p:nvSpPr>
          <p:cNvPr id="8" name="Left Arrow 7"/>
          <p:cNvSpPr/>
          <p:nvPr/>
        </p:nvSpPr>
        <p:spPr>
          <a:xfrm>
            <a:off x="1903436" y="3100501"/>
            <a:ext cx="855406" cy="2507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Left Arrow 12"/>
          <p:cNvSpPr/>
          <p:nvPr/>
        </p:nvSpPr>
        <p:spPr>
          <a:xfrm>
            <a:off x="4128446" y="5264056"/>
            <a:ext cx="855406" cy="194471"/>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Left Arrow 14"/>
          <p:cNvSpPr/>
          <p:nvPr/>
        </p:nvSpPr>
        <p:spPr>
          <a:xfrm>
            <a:off x="6096000" y="5970138"/>
            <a:ext cx="855406" cy="2507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3511210135"/>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wipe(left)">
                                          <p:cBhvr>
                                            <p:cTn id="25" dur="500"/>
                                            <p:tgtEl>
                                              <p:spTgt spid="6">
                                                <p:txEl>
                                                  <p:pRg st="2" end="2"/>
                                                </p:txEl>
                                              </p:spTgt>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wipe(left)">
                                          <p:cBhvr>
                                            <p:cTn id="29" dur="500"/>
                                            <p:tgtEl>
                                              <p:spTgt spid="6">
                                                <p:txEl>
                                                  <p:pRg st="3" end="3"/>
                                                </p:txEl>
                                              </p:spTgt>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wipe(left)">
                                          <p:cBhvr>
                                            <p:cTn id="33" dur="500"/>
                                            <p:tgtEl>
                                              <p:spTgt spid="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14:presetBounceEnd="80000">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14:bounceEnd="80000">
                                          <p:cBhvr additive="base">
                                            <p:cTn id="38" dur="500" fill="hold"/>
                                            <p:tgtEl>
                                              <p:spTgt spid="8"/>
                                            </p:tgtEl>
                                            <p:attrNameLst>
                                              <p:attrName>ppt_x</p:attrName>
                                            </p:attrNameLst>
                                          </p:cBhvr>
                                          <p:tavLst>
                                            <p:tav tm="0">
                                              <p:val>
                                                <p:strVal val="1+#ppt_w/2"/>
                                              </p:val>
                                            </p:tav>
                                            <p:tav tm="100000">
                                              <p:val>
                                                <p:strVal val="#ppt_x"/>
                                              </p:val>
                                            </p:tav>
                                          </p:tavLst>
                                        </p:anim>
                                        <p:anim calcmode="lin" valueType="num" p14:bounceEnd="80000">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wipe(left)">
                                          <p:cBhvr>
                                            <p:cTn id="44" dur="500"/>
                                            <p:tgtEl>
                                              <p:spTgt spid="6">
                                                <p:txEl>
                                                  <p:pRg st="6" end="6"/>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wipe(left)">
                                          <p:cBhvr>
                                            <p:cTn id="48" dur="500"/>
                                            <p:tgtEl>
                                              <p:spTgt spid="6">
                                                <p:txEl>
                                                  <p:pRg st="7" end="7"/>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wipe(left)">
                                          <p:cBhvr>
                                            <p:cTn id="52" dur="500"/>
                                            <p:tgtEl>
                                              <p:spTgt spid="6">
                                                <p:txEl>
                                                  <p:pRg st="8" end="8"/>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6">
                                                <p:txEl>
                                                  <p:pRg st="9" end="9"/>
                                                </p:txEl>
                                              </p:spTgt>
                                            </p:tgtEl>
                                            <p:attrNameLst>
                                              <p:attrName>style.visibility</p:attrName>
                                            </p:attrNameLst>
                                          </p:cBhvr>
                                          <p:to>
                                            <p:strVal val="visible"/>
                                          </p:to>
                                        </p:set>
                                        <p:animEffect transition="in" filter="wipe(left)">
                                          <p:cBhvr>
                                            <p:cTn id="56" dur="500"/>
                                            <p:tgtEl>
                                              <p:spTgt spid="6">
                                                <p:txEl>
                                                  <p:pRg st="9" end="9"/>
                                                </p:txEl>
                                              </p:spTgt>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6">
                                                <p:txEl>
                                                  <p:pRg st="10" end="10"/>
                                                </p:txEl>
                                              </p:spTgt>
                                            </p:tgtEl>
                                            <p:attrNameLst>
                                              <p:attrName>style.visibility</p:attrName>
                                            </p:attrNameLst>
                                          </p:cBhvr>
                                          <p:to>
                                            <p:strVal val="visible"/>
                                          </p:to>
                                        </p:set>
                                        <p:animEffect transition="in" filter="wipe(left)">
                                          <p:cBhvr>
                                            <p:cTn id="60" dur="500"/>
                                            <p:tgtEl>
                                              <p:spTgt spid="6">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14:presetBounceEnd="60000">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14:bounceEnd="60000">
                                          <p:cBhvr additive="base">
                                            <p:cTn id="65" dur="500" fill="hold"/>
                                            <p:tgtEl>
                                              <p:spTgt spid="13"/>
                                            </p:tgtEl>
                                            <p:attrNameLst>
                                              <p:attrName>ppt_x</p:attrName>
                                            </p:attrNameLst>
                                          </p:cBhvr>
                                          <p:tavLst>
                                            <p:tav tm="0">
                                              <p:val>
                                                <p:strVal val="1+#ppt_w/2"/>
                                              </p:val>
                                            </p:tav>
                                            <p:tav tm="100000">
                                              <p:val>
                                                <p:strVal val="#ppt_x"/>
                                              </p:val>
                                            </p:tav>
                                          </p:tavLst>
                                        </p:anim>
                                        <p:anim calcmode="lin" valueType="num" p14:bounceEnd="60000">
                                          <p:cBhvr additive="base">
                                            <p:cTn id="66" dur="500" fill="hold"/>
                                            <p:tgtEl>
                                              <p:spTgt spid="1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14:presetBounceEnd="60000">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14:bounceEnd="60000">
                                          <p:cBhvr additive="base">
                                            <p:cTn id="69"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7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animBg="1"/>
          <p:bldP spid="13"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wipe(left)">
                                          <p:cBhvr>
                                            <p:cTn id="25" dur="500"/>
                                            <p:tgtEl>
                                              <p:spTgt spid="6">
                                                <p:txEl>
                                                  <p:pRg st="2" end="2"/>
                                                </p:txEl>
                                              </p:spTgt>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wipe(left)">
                                          <p:cBhvr>
                                            <p:cTn id="29" dur="500"/>
                                            <p:tgtEl>
                                              <p:spTgt spid="6">
                                                <p:txEl>
                                                  <p:pRg st="3" end="3"/>
                                                </p:txEl>
                                              </p:spTgt>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wipe(left)">
                                          <p:cBhvr>
                                            <p:cTn id="33" dur="500"/>
                                            <p:tgtEl>
                                              <p:spTgt spid="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wipe(left)">
                                          <p:cBhvr>
                                            <p:cTn id="44" dur="500"/>
                                            <p:tgtEl>
                                              <p:spTgt spid="6">
                                                <p:txEl>
                                                  <p:pRg st="6" end="6"/>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wipe(left)">
                                          <p:cBhvr>
                                            <p:cTn id="48" dur="500"/>
                                            <p:tgtEl>
                                              <p:spTgt spid="6">
                                                <p:txEl>
                                                  <p:pRg st="7" end="7"/>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wipe(left)">
                                          <p:cBhvr>
                                            <p:cTn id="52" dur="500"/>
                                            <p:tgtEl>
                                              <p:spTgt spid="6">
                                                <p:txEl>
                                                  <p:pRg st="8" end="8"/>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6">
                                                <p:txEl>
                                                  <p:pRg st="9" end="9"/>
                                                </p:txEl>
                                              </p:spTgt>
                                            </p:tgtEl>
                                            <p:attrNameLst>
                                              <p:attrName>style.visibility</p:attrName>
                                            </p:attrNameLst>
                                          </p:cBhvr>
                                          <p:to>
                                            <p:strVal val="visible"/>
                                          </p:to>
                                        </p:set>
                                        <p:animEffect transition="in" filter="wipe(left)">
                                          <p:cBhvr>
                                            <p:cTn id="56" dur="500"/>
                                            <p:tgtEl>
                                              <p:spTgt spid="6">
                                                <p:txEl>
                                                  <p:pRg st="9" end="9"/>
                                                </p:txEl>
                                              </p:spTgt>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6">
                                                <p:txEl>
                                                  <p:pRg st="10" end="10"/>
                                                </p:txEl>
                                              </p:spTgt>
                                            </p:tgtEl>
                                            <p:attrNameLst>
                                              <p:attrName>style.visibility</p:attrName>
                                            </p:attrNameLst>
                                          </p:cBhvr>
                                          <p:to>
                                            <p:strVal val="visible"/>
                                          </p:to>
                                        </p:set>
                                        <p:animEffect transition="in" filter="wipe(left)">
                                          <p:cBhvr>
                                            <p:cTn id="60" dur="500"/>
                                            <p:tgtEl>
                                              <p:spTgt spid="6">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1+#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1+#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animBg="1"/>
          <p:bldP spid="13" grpId="0" animBg="1"/>
          <p:bldP spid="1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CB46CB30-FAC4-E34D-918D-C88D89911891}"/>
              </a:ext>
            </a:extLst>
          </p:cNvPr>
          <p:cNvGrpSpPr/>
          <p:nvPr/>
        </p:nvGrpSpPr>
        <p:grpSpPr>
          <a:xfrm>
            <a:off x="128943" y="1121742"/>
            <a:ext cx="835953" cy="835953"/>
            <a:chOff x="3411004" y="2328028"/>
            <a:chExt cx="835953" cy="835953"/>
          </a:xfrm>
        </p:grpSpPr>
        <p:sp>
          <p:nvSpPr>
            <p:cNvPr id="67" name="Diamond 66">
              <a:extLst>
                <a:ext uri="{FF2B5EF4-FFF2-40B4-BE49-F238E27FC236}">
                  <a16:creationId xmlns:a16="http://schemas.microsoft.com/office/drawing/2014/main" id="{9A567207-ADBE-DE4F-9E73-67DF90974C32}"/>
                </a:ext>
              </a:extLst>
            </p:cNvPr>
            <p:cNvSpPr/>
            <p:nvPr/>
          </p:nvSpPr>
          <p:spPr>
            <a:xfrm flipH="1">
              <a:off x="3411004" y="2328028"/>
              <a:ext cx="835953" cy="83595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363" rtl="0" eaLnBrk="1" latinLnBrk="0" hangingPunct="1"/>
              <a:endParaRPr lang="ko-KR" altLang="en-US" dirty="0"/>
            </a:p>
          </p:txBody>
        </p:sp>
        <p:sp>
          <p:nvSpPr>
            <p:cNvPr id="68" name="직사각형 39">
              <a:extLst>
                <a:ext uri="{FF2B5EF4-FFF2-40B4-BE49-F238E27FC236}">
                  <a16:creationId xmlns:a16="http://schemas.microsoft.com/office/drawing/2014/main" id="{AEDCD3A6-743A-6E45-80F3-2A54FE3DCE1F}"/>
                </a:ext>
              </a:extLst>
            </p:cNvPr>
            <p:cNvSpPr/>
            <p:nvPr/>
          </p:nvSpPr>
          <p:spPr>
            <a:xfrm flipH="1">
              <a:off x="3627388" y="2464138"/>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grpSp>
      <p:sp>
        <p:nvSpPr>
          <p:cNvPr id="3" name="Rectangle 2"/>
          <p:cNvSpPr/>
          <p:nvPr/>
        </p:nvSpPr>
        <p:spPr>
          <a:xfrm>
            <a:off x="948246" y="1154999"/>
            <a:ext cx="9558655" cy="769441"/>
          </a:xfrm>
          <a:prstGeom prst="rect">
            <a:avLst/>
          </a:prstGeom>
        </p:spPr>
        <p:txBody>
          <a:bodyPr wrap="square">
            <a:spAutoFit/>
          </a:bodyPr>
          <a:lstStyle/>
          <a:p>
            <a:r>
              <a:rPr lang="en-US" sz="2200" dirty="0">
                <a:latin typeface="Myriad Pro" panose="020B0503030403020204" charset="0"/>
              </a:rPr>
              <a:t>Three copies of a DNA molecule of size 1400 base pairs (</a:t>
            </a:r>
            <a:r>
              <a:rPr lang="en-US" sz="2200" dirty="0" err="1">
                <a:latin typeface="Myriad Pro" panose="020B0503030403020204" charset="0"/>
              </a:rPr>
              <a:t>bp</a:t>
            </a:r>
            <a:r>
              <a:rPr lang="en-US" sz="2200" dirty="0">
                <a:latin typeface="Myriad Pro" panose="020B0503030403020204" charset="0"/>
              </a:rPr>
              <a:t>) of </a:t>
            </a:r>
          </a:p>
          <a:p>
            <a:r>
              <a:rPr lang="en-US" sz="2200" dirty="0">
                <a:latin typeface="Myriad Pro" panose="020B0503030403020204" charset="0"/>
              </a:rPr>
              <a:t>a mouse cell are treated and cut in three independent experiments by:</a:t>
            </a:r>
          </a:p>
        </p:txBody>
      </p:sp>
      <p:sp>
        <p:nvSpPr>
          <p:cNvPr id="29" name="Rectangle 28"/>
          <p:cNvSpPr/>
          <p:nvPr/>
        </p:nvSpPr>
        <p:spPr>
          <a:xfrm>
            <a:off x="521328" y="5052347"/>
            <a:ext cx="6770322" cy="1200329"/>
          </a:xfrm>
          <a:prstGeom prst="rect">
            <a:avLst/>
          </a:prstGeom>
        </p:spPr>
        <p:txBody>
          <a:bodyPr wrap="square">
            <a:spAutoFit/>
          </a:bodyPr>
          <a:lstStyle/>
          <a:p>
            <a:pPr marL="628650" indent="-511175"/>
            <a:r>
              <a:rPr lang="en-US" sz="2400" b="1" dirty="0">
                <a:latin typeface="Myriad Pro" panose="020B0503030403020204" charset="0"/>
              </a:rPr>
              <a:t>    </a:t>
            </a:r>
            <a:r>
              <a:rPr lang="en-US" sz="2400" b="1" dirty="0">
                <a:solidFill>
                  <a:schemeClr val="accent5">
                    <a:lumMod val="75000"/>
                  </a:schemeClr>
                </a:solidFill>
                <a:latin typeface="Myriad Pro" panose="020B0503030403020204" charset="0"/>
              </a:rPr>
              <a:t>1. Specify the number of restriction sites in the DNA molecule for each of the enzymes EcoRI and Bam HI.</a:t>
            </a:r>
          </a:p>
        </p:txBody>
      </p:sp>
      <p:grpSp>
        <p:nvGrpSpPr>
          <p:cNvPr id="6" name="Group 5"/>
          <p:cNvGrpSpPr/>
          <p:nvPr/>
        </p:nvGrpSpPr>
        <p:grpSpPr>
          <a:xfrm>
            <a:off x="7531514" y="2144067"/>
            <a:ext cx="4777941" cy="3216057"/>
            <a:chOff x="7009199" y="2084122"/>
            <a:chExt cx="5306792" cy="3303638"/>
          </a:xfrm>
          <a:effectLst>
            <a:outerShdw blurRad="63500" sx="102000" sy="102000" algn="ctr" rotWithShape="0">
              <a:prstClr val="black">
                <a:alpha val="40000"/>
              </a:prstClr>
            </a:outerShdw>
          </a:effectLst>
        </p:grpSpPr>
        <p:sp>
          <p:nvSpPr>
            <p:cNvPr id="2" name="Rectangle 1"/>
            <p:cNvSpPr/>
            <p:nvPr/>
          </p:nvSpPr>
          <p:spPr>
            <a:xfrm>
              <a:off x="7022585" y="2084122"/>
              <a:ext cx="5012099" cy="33036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8010765" y="2227166"/>
              <a:ext cx="1206716" cy="369332"/>
            </a:xfrm>
            <a:prstGeom prst="rect">
              <a:avLst/>
            </a:prstGeom>
            <a:noFill/>
          </p:spPr>
          <p:txBody>
            <a:bodyPr wrap="square" rtlCol="0">
              <a:spAutoFit/>
            </a:bodyPr>
            <a:lstStyle/>
            <a:p>
              <a:r>
                <a:rPr lang="en-US" dirty="0">
                  <a:solidFill>
                    <a:schemeClr val="bg1"/>
                  </a:solidFill>
                </a:rPr>
                <a:t>EcoRI</a:t>
              </a:r>
            </a:p>
          </p:txBody>
        </p:sp>
        <p:sp>
          <p:nvSpPr>
            <p:cNvPr id="11" name="TextBox 10"/>
            <p:cNvSpPr txBox="1"/>
            <p:nvPr/>
          </p:nvSpPr>
          <p:spPr>
            <a:xfrm>
              <a:off x="9146949" y="2227166"/>
              <a:ext cx="1206716" cy="369332"/>
            </a:xfrm>
            <a:prstGeom prst="rect">
              <a:avLst/>
            </a:prstGeom>
            <a:noFill/>
          </p:spPr>
          <p:txBody>
            <a:bodyPr wrap="square" rtlCol="0">
              <a:spAutoFit/>
            </a:bodyPr>
            <a:lstStyle/>
            <a:p>
              <a:r>
                <a:rPr lang="en-US" dirty="0" err="1">
                  <a:solidFill>
                    <a:schemeClr val="bg1"/>
                  </a:solidFill>
                </a:rPr>
                <a:t>BamHI</a:t>
              </a:r>
              <a:endParaRPr lang="en-US" dirty="0">
                <a:solidFill>
                  <a:schemeClr val="bg1"/>
                </a:solidFill>
              </a:endParaRPr>
            </a:p>
          </p:txBody>
        </p:sp>
        <p:sp>
          <p:nvSpPr>
            <p:cNvPr id="12" name="TextBox 11"/>
            <p:cNvSpPr txBox="1"/>
            <p:nvPr/>
          </p:nvSpPr>
          <p:spPr>
            <a:xfrm>
              <a:off x="10634972" y="2227166"/>
              <a:ext cx="1681019" cy="369332"/>
            </a:xfrm>
            <a:prstGeom prst="rect">
              <a:avLst/>
            </a:prstGeom>
            <a:noFill/>
          </p:spPr>
          <p:txBody>
            <a:bodyPr wrap="square" rtlCol="0">
              <a:spAutoFit/>
            </a:bodyPr>
            <a:lstStyle/>
            <a:p>
              <a:r>
                <a:rPr lang="en-US" dirty="0">
                  <a:solidFill>
                    <a:schemeClr val="bg1"/>
                  </a:solidFill>
                </a:rPr>
                <a:t>EcoRI + </a:t>
              </a:r>
              <a:r>
                <a:rPr lang="en-US" dirty="0" err="1">
                  <a:solidFill>
                    <a:schemeClr val="bg1"/>
                  </a:solidFill>
                </a:rPr>
                <a:t>BamHI</a:t>
              </a:r>
              <a:endParaRPr lang="en-US" dirty="0">
                <a:solidFill>
                  <a:schemeClr val="bg1"/>
                </a:solidFill>
              </a:endParaRPr>
            </a:p>
          </p:txBody>
        </p:sp>
        <p:sp>
          <p:nvSpPr>
            <p:cNvPr id="5" name="Rectangle 4"/>
            <p:cNvSpPr/>
            <p:nvPr/>
          </p:nvSpPr>
          <p:spPr>
            <a:xfrm>
              <a:off x="8041847" y="2680102"/>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41847" y="3180808"/>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17480" y="3423836"/>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17480" y="3781239"/>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05495" y="4032273"/>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829203" y="4032273"/>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09199" y="4692212"/>
              <a:ext cx="1206716" cy="379390"/>
            </a:xfrm>
            <a:prstGeom prst="rect">
              <a:avLst/>
            </a:prstGeom>
            <a:noFill/>
          </p:spPr>
          <p:txBody>
            <a:bodyPr wrap="square" rtlCol="0">
              <a:spAutoFit/>
            </a:bodyPr>
            <a:lstStyle/>
            <a:p>
              <a:r>
                <a:rPr lang="en-US" dirty="0">
                  <a:solidFill>
                    <a:schemeClr val="bg1"/>
                  </a:solidFill>
                </a:rPr>
                <a:t>200bp</a:t>
              </a:r>
            </a:p>
          </p:txBody>
        </p:sp>
        <p:sp>
          <p:nvSpPr>
            <p:cNvPr id="20" name="TextBox 19"/>
            <p:cNvSpPr txBox="1"/>
            <p:nvPr/>
          </p:nvSpPr>
          <p:spPr>
            <a:xfrm>
              <a:off x="7009199" y="4506714"/>
              <a:ext cx="1206716" cy="379390"/>
            </a:xfrm>
            <a:prstGeom prst="rect">
              <a:avLst/>
            </a:prstGeom>
            <a:noFill/>
          </p:spPr>
          <p:txBody>
            <a:bodyPr wrap="square" rtlCol="0">
              <a:spAutoFit/>
            </a:bodyPr>
            <a:lstStyle/>
            <a:p>
              <a:r>
                <a:rPr lang="en-US" dirty="0">
                  <a:solidFill>
                    <a:schemeClr val="bg1"/>
                  </a:solidFill>
                </a:rPr>
                <a:t>250bp</a:t>
              </a:r>
            </a:p>
          </p:txBody>
        </p:sp>
        <p:sp>
          <p:nvSpPr>
            <p:cNvPr id="23" name="TextBox 22"/>
            <p:cNvSpPr txBox="1"/>
            <p:nvPr/>
          </p:nvSpPr>
          <p:spPr>
            <a:xfrm>
              <a:off x="7016844" y="3913975"/>
              <a:ext cx="1206716" cy="379390"/>
            </a:xfrm>
            <a:prstGeom prst="rect">
              <a:avLst/>
            </a:prstGeom>
            <a:noFill/>
          </p:spPr>
          <p:txBody>
            <a:bodyPr wrap="square" rtlCol="0">
              <a:spAutoFit/>
            </a:bodyPr>
            <a:lstStyle/>
            <a:p>
              <a:r>
                <a:rPr lang="en-US" dirty="0">
                  <a:solidFill>
                    <a:schemeClr val="bg1"/>
                  </a:solidFill>
                </a:rPr>
                <a:t>400bp</a:t>
              </a:r>
            </a:p>
          </p:txBody>
        </p:sp>
        <p:sp>
          <p:nvSpPr>
            <p:cNvPr id="24" name="TextBox 23"/>
            <p:cNvSpPr txBox="1"/>
            <p:nvPr/>
          </p:nvSpPr>
          <p:spPr>
            <a:xfrm>
              <a:off x="7024489" y="3712393"/>
              <a:ext cx="1206716" cy="379390"/>
            </a:xfrm>
            <a:prstGeom prst="rect">
              <a:avLst/>
            </a:prstGeom>
            <a:noFill/>
          </p:spPr>
          <p:txBody>
            <a:bodyPr wrap="square" rtlCol="0">
              <a:spAutoFit/>
            </a:bodyPr>
            <a:lstStyle/>
            <a:p>
              <a:r>
                <a:rPr lang="en-US" dirty="0">
                  <a:solidFill>
                    <a:schemeClr val="bg1"/>
                  </a:solidFill>
                </a:rPr>
                <a:t>450bp</a:t>
              </a:r>
            </a:p>
          </p:txBody>
        </p:sp>
        <p:sp>
          <p:nvSpPr>
            <p:cNvPr id="26" name="TextBox 25"/>
            <p:cNvSpPr txBox="1"/>
            <p:nvPr/>
          </p:nvSpPr>
          <p:spPr>
            <a:xfrm>
              <a:off x="7039780" y="3309229"/>
              <a:ext cx="1206716" cy="379390"/>
            </a:xfrm>
            <a:prstGeom prst="rect">
              <a:avLst/>
            </a:prstGeom>
            <a:noFill/>
          </p:spPr>
          <p:txBody>
            <a:bodyPr wrap="square" rtlCol="0">
              <a:spAutoFit/>
            </a:bodyPr>
            <a:lstStyle/>
            <a:p>
              <a:r>
                <a:rPr lang="en-US" dirty="0">
                  <a:solidFill>
                    <a:schemeClr val="bg1"/>
                  </a:solidFill>
                </a:rPr>
                <a:t>550bp</a:t>
              </a:r>
            </a:p>
          </p:txBody>
        </p:sp>
        <p:sp>
          <p:nvSpPr>
            <p:cNvPr id="27" name="TextBox 26"/>
            <p:cNvSpPr txBox="1"/>
            <p:nvPr/>
          </p:nvSpPr>
          <p:spPr>
            <a:xfrm>
              <a:off x="7016844" y="3090731"/>
              <a:ext cx="1206716" cy="379390"/>
            </a:xfrm>
            <a:prstGeom prst="rect">
              <a:avLst/>
            </a:prstGeom>
            <a:noFill/>
          </p:spPr>
          <p:txBody>
            <a:bodyPr wrap="square" rtlCol="0">
              <a:spAutoFit/>
            </a:bodyPr>
            <a:lstStyle/>
            <a:p>
              <a:r>
                <a:rPr lang="en-US" dirty="0">
                  <a:solidFill>
                    <a:schemeClr val="bg1"/>
                  </a:solidFill>
                </a:rPr>
                <a:t>600bp</a:t>
              </a:r>
            </a:p>
          </p:txBody>
        </p:sp>
        <p:sp>
          <p:nvSpPr>
            <p:cNvPr id="28" name="TextBox 27"/>
            <p:cNvSpPr txBox="1"/>
            <p:nvPr/>
          </p:nvSpPr>
          <p:spPr>
            <a:xfrm>
              <a:off x="7039780" y="2559964"/>
              <a:ext cx="1206716" cy="379390"/>
            </a:xfrm>
            <a:prstGeom prst="rect">
              <a:avLst/>
            </a:prstGeom>
            <a:noFill/>
          </p:spPr>
          <p:txBody>
            <a:bodyPr wrap="square" rtlCol="0">
              <a:spAutoFit/>
            </a:bodyPr>
            <a:lstStyle/>
            <a:p>
              <a:r>
                <a:rPr lang="en-US" dirty="0">
                  <a:solidFill>
                    <a:schemeClr val="bg1"/>
                  </a:solidFill>
                </a:rPr>
                <a:t>800bp</a:t>
              </a:r>
            </a:p>
          </p:txBody>
        </p:sp>
        <p:sp>
          <p:nvSpPr>
            <p:cNvPr id="31" name="Rectangle 30"/>
            <p:cNvSpPr/>
            <p:nvPr/>
          </p:nvSpPr>
          <p:spPr>
            <a:xfrm>
              <a:off x="10829203" y="3455200"/>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829203" y="4712110"/>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829203" y="4869957"/>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7344697" y="5493976"/>
            <a:ext cx="4847303" cy="523220"/>
          </a:xfrm>
          <a:prstGeom prst="rect">
            <a:avLst/>
          </a:prstGeom>
          <a:noFill/>
        </p:spPr>
        <p:txBody>
          <a:bodyPr wrap="square" rtlCol="0">
            <a:spAutoFit/>
          </a:bodyPr>
          <a:lstStyle/>
          <a:p>
            <a:r>
              <a:rPr lang="en-US" sz="1400" dirty="0">
                <a:latin typeface="Myriad Pro" panose="020B0503030403020204" charset="0"/>
              </a:rPr>
              <a:t>Doc2:  Gel electrophoresis of the DNA molecule cut with </a:t>
            </a:r>
            <a:r>
              <a:rPr lang="en-US" sz="1400" dirty="0" err="1">
                <a:latin typeface="Myriad Pro" panose="020B0503030403020204" charset="0"/>
              </a:rPr>
              <a:t>EcoRI</a:t>
            </a:r>
            <a:r>
              <a:rPr lang="en-US" sz="1400" dirty="0">
                <a:latin typeface="Myriad Pro" panose="020B0503030403020204" charset="0"/>
              </a:rPr>
              <a:t> only, </a:t>
            </a:r>
            <a:r>
              <a:rPr lang="en-US" sz="1400" dirty="0" err="1">
                <a:latin typeface="Myriad Pro" panose="020B0503030403020204" charset="0"/>
              </a:rPr>
              <a:t>BamHI</a:t>
            </a:r>
            <a:r>
              <a:rPr lang="en-US" sz="1400" dirty="0">
                <a:latin typeface="Myriad Pro" panose="020B0503030403020204" charset="0"/>
              </a:rPr>
              <a:t> only, and both </a:t>
            </a:r>
            <a:r>
              <a:rPr lang="en-US" sz="1400" dirty="0" err="1">
                <a:latin typeface="Myriad Pro" panose="020B0503030403020204" charset="0"/>
              </a:rPr>
              <a:t>EcoRI</a:t>
            </a:r>
            <a:r>
              <a:rPr lang="en-US" sz="1400" dirty="0">
                <a:latin typeface="Myriad Pro" panose="020B0503030403020204" charset="0"/>
              </a:rPr>
              <a:t> and </a:t>
            </a:r>
            <a:r>
              <a:rPr lang="en-US" sz="1400" dirty="0" err="1">
                <a:latin typeface="Myriad Pro" panose="020B0503030403020204" charset="0"/>
              </a:rPr>
              <a:t>BamHI</a:t>
            </a:r>
            <a:r>
              <a:rPr lang="en-US" sz="1400" dirty="0">
                <a:latin typeface="Myriad Pro" panose="020B0503030403020204" charset="0"/>
              </a:rPr>
              <a:t>  (by M. </a:t>
            </a:r>
            <a:r>
              <a:rPr lang="en-US" sz="1400" dirty="0" err="1">
                <a:latin typeface="Myriad Pro" panose="020B0503030403020204" charset="0"/>
              </a:rPr>
              <a:t>Ouaidat</a:t>
            </a:r>
            <a:r>
              <a:rPr lang="en-US" sz="1400" dirty="0">
                <a:latin typeface="Myriad Pro" panose="020B0503030403020204" charset="0"/>
              </a:rPr>
              <a:t>)</a:t>
            </a:r>
          </a:p>
        </p:txBody>
      </p:sp>
      <p:sp>
        <p:nvSpPr>
          <p:cNvPr id="30" name="Rectangle 29"/>
          <p:cNvSpPr/>
          <p:nvPr/>
        </p:nvSpPr>
        <p:spPr>
          <a:xfrm>
            <a:off x="964896" y="2101807"/>
            <a:ext cx="6313344" cy="2800767"/>
          </a:xfrm>
          <a:prstGeom prst="rect">
            <a:avLst/>
          </a:prstGeom>
        </p:spPr>
        <p:txBody>
          <a:bodyPr wrap="square">
            <a:spAutoFit/>
          </a:bodyPr>
          <a:lstStyle/>
          <a:p>
            <a:pPr marL="342900" indent="-342900">
              <a:buFontTx/>
              <a:buChar char="-"/>
            </a:pPr>
            <a:r>
              <a:rPr lang="en-US" sz="2200" dirty="0">
                <a:latin typeface="Myriad Pro" panose="020B0503030403020204" charset="0"/>
              </a:rPr>
              <a:t>the restriction enzyme BAM HI only.</a:t>
            </a:r>
          </a:p>
          <a:p>
            <a:pPr marL="342900" indent="-342900">
              <a:buFontTx/>
              <a:buChar char="-"/>
            </a:pPr>
            <a:r>
              <a:rPr lang="en-US" sz="2200" dirty="0">
                <a:latin typeface="Myriad Pro" panose="020B0503030403020204" charset="0"/>
              </a:rPr>
              <a:t>the restriction enzyme Eco RI only.</a:t>
            </a:r>
          </a:p>
          <a:p>
            <a:pPr marL="342900" indent="-342900">
              <a:buFontTx/>
              <a:buChar char="-"/>
            </a:pPr>
            <a:r>
              <a:rPr lang="en-US" sz="2200" dirty="0">
                <a:latin typeface="Myriad Pro" panose="020B0503030403020204" charset="0"/>
              </a:rPr>
              <a:t>a mixture of Eco RI and Bam HI.</a:t>
            </a:r>
          </a:p>
          <a:p>
            <a:r>
              <a:rPr lang="en-US" sz="2200" dirty="0">
                <a:latin typeface="Myriad Pro" panose="020B0503030403020204" charset="0"/>
              </a:rPr>
              <a:t>The DNA fragments produced by the three independent experiments were separated by electrophoresis on agarose gel then stained  with ethidium bromide. The RFLPs obtained at the end of experiments are represented in document 2.</a:t>
            </a:r>
          </a:p>
        </p:txBody>
      </p:sp>
      <p:sp>
        <p:nvSpPr>
          <p:cNvPr id="34"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2895448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left)">
                                      <p:cBhvr>
                                        <p:cTn id="25" dur="500"/>
                                        <p:tgtEl>
                                          <p:spTgt spid="66"/>
                                        </p:tgtEl>
                                      </p:cBhvr>
                                    </p:animEffect>
                                  </p:childTnLst>
                                </p:cTn>
                              </p:par>
                              <p:par>
                                <p:cTn id="26" presetID="22" presetClass="entr" presetSubtype="8" fill="hold" nodeType="with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left)">
                                      <p:cBhvr>
                                        <p:cTn id="28" dur="500"/>
                                        <p:tgtEl>
                                          <p:spTgt spid="30">
                                            <p:txEl>
                                              <p:pRg st="0" end="0"/>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0">
                                            <p:txEl>
                                              <p:pRg st="1" end="1"/>
                                            </p:txEl>
                                          </p:spTgt>
                                        </p:tgtEl>
                                        <p:attrNameLst>
                                          <p:attrName>style.visibility</p:attrName>
                                        </p:attrNameLst>
                                      </p:cBhvr>
                                      <p:to>
                                        <p:strVal val="visible"/>
                                      </p:to>
                                    </p:set>
                                    <p:animEffect transition="in" filter="wipe(left)">
                                      <p:cBhvr>
                                        <p:cTn id="31" dur="500"/>
                                        <p:tgtEl>
                                          <p:spTgt spid="30">
                                            <p:txEl>
                                              <p:pRg st="1" end="1"/>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xEl>
                                              <p:pRg st="2" end="2"/>
                                            </p:txEl>
                                          </p:spTgt>
                                        </p:tgtEl>
                                        <p:attrNameLst>
                                          <p:attrName>style.visibility</p:attrName>
                                        </p:attrNameLst>
                                      </p:cBhvr>
                                      <p:to>
                                        <p:strVal val="visible"/>
                                      </p:to>
                                    </p:set>
                                    <p:animEffect transition="in" filter="wipe(left)">
                                      <p:cBhvr>
                                        <p:cTn id="34" dur="500"/>
                                        <p:tgtEl>
                                          <p:spTgt spid="30">
                                            <p:txEl>
                                              <p:pRg st="2" end="2"/>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Effect transition="in" filter="wipe(left)">
                                      <p:cBhvr>
                                        <p:cTn id="37" dur="500"/>
                                        <p:tgtEl>
                                          <p:spTgt spid="30">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wipe(left)">
                                      <p:cBhvr>
                                        <p:cTn id="44" dur="500"/>
                                        <p:tgtEl>
                                          <p:spTgt spid="29">
                                            <p:txEl>
                                              <p:pRg st="0" end="0"/>
                                            </p:txEl>
                                          </p:spTgt>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5"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99916" y="1469563"/>
            <a:ext cx="7122833" cy="2677656"/>
          </a:xfrm>
          <a:prstGeom prst="rect">
            <a:avLst/>
          </a:prstGeom>
        </p:spPr>
        <p:txBody>
          <a:bodyPr wrap="square">
            <a:spAutoFit/>
          </a:bodyPr>
          <a:lstStyle/>
          <a:p>
            <a:pPr marL="511175" indent="-511175"/>
            <a:r>
              <a:rPr lang="en-US" sz="2400" b="1" dirty="0">
                <a:latin typeface="Myriad Pro" panose="020B0503030403020204" charset="0"/>
              </a:rPr>
              <a:t>    </a:t>
            </a:r>
            <a:r>
              <a:rPr lang="en-US" sz="2400" b="1" dirty="0">
                <a:solidFill>
                  <a:schemeClr val="accent5">
                    <a:lumMod val="75000"/>
                  </a:schemeClr>
                </a:solidFill>
                <a:latin typeface="Myriad Pro" panose="020B0503030403020204" charset="0"/>
              </a:rPr>
              <a:t>1. Specify the number of restriction sites  in the DNA molecule for each of the enzymes EcoRI and Bam HI.</a:t>
            </a:r>
          </a:p>
          <a:p>
            <a:pPr marL="569913"/>
            <a:r>
              <a:rPr lang="en-US" sz="2400" dirty="0">
                <a:latin typeface="Myriad Pro" panose="020B0503030403020204" charset="0"/>
              </a:rPr>
              <a:t>EcoRI has one restriction site since the restriction map of the DNA shows two bands corresponding to two fragments, one of size  800bp and the other of size 600bp. </a:t>
            </a:r>
          </a:p>
        </p:txBody>
      </p:sp>
      <p:sp>
        <p:nvSpPr>
          <p:cNvPr id="39" name="Rectangle 38"/>
          <p:cNvSpPr/>
          <p:nvPr/>
        </p:nvSpPr>
        <p:spPr>
          <a:xfrm>
            <a:off x="684442" y="4083418"/>
            <a:ext cx="6476384" cy="1569660"/>
          </a:xfrm>
          <a:prstGeom prst="rect">
            <a:avLst/>
          </a:prstGeom>
        </p:spPr>
        <p:txBody>
          <a:bodyPr wrap="square">
            <a:spAutoFit/>
          </a:bodyPr>
          <a:lstStyle/>
          <a:p>
            <a:r>
              <a:rPr lang="en-US" sz="2400" dirty="0">
                <a:latin typeface="Myriad Pro" panose="020B0503030403020204" charset="0"/>
              </a:rPr>
              <a:t>BamHI has two restriction sites since the </a:t>
            </a:r>
          </a:p>
          <a:p>
            <a:r>
              <a:rPr lang="en-US" sz="2400" dirty="0">
                <a:latin typeface="Myriad Pro" panose="020B0503030403020204" charset="0"/>
              </a:rPr>
              <a:t>restriction map of the DNA shows three bands </a:t>
            </a:r>
          </a:p>
          <a:p>
            <a:r>
              <a:rPr lang="en-US" sz="2400" dirty="0">
                <a:latin typeface="Myriad Pro" panose="020B0503030403020204" charset="0"/>
              </a:rPr>
              <a:t>corresponding to three fragments, of size:  </a:t>
            </a:r>
          </a:p>
          <a:p>
            <a:r>
              <a:rPr lang="en-US" sz="2400" dirty="0">
                <a:latin typeface="Myriad Pro" panose="020B0503030403020204" charset="0"/>
              </a:rPr>
              <a:t>550bp, 450bp, and 400bp. </a:t>
            </a:r>
          </a:p>
        </p:txBody>
      </p:sp>
      <p:grpSp>
        <p:nvGrpSpPr>
          <p:cNvPr id="6" name="Group 5"/>
          <p:cNvGrpSpPr/>
          <p:nvPr/>
        </p:nvGrpSpPr>
        <p:grpSpPr>
          <a:xfrm>
            <a:off x="7575333" y="2282589"/>
            <a:ext cx="4777941" cy="3216057"/>
            <a:chOff x="7009199" y="2084122"/>
            <a:chExt cx="5306792" cy="3303638"/>
          </a:xfrm>
          <a:effectLst>
            <a:outerShdw blurRad="63500" sx="102000" sy="102000" algn="ctr" rotWithShape="0">
              <a:prstClr val="black">
                <a:alpha val="40000"/>
              </a:prstClr>
            </a:outerShdw>
          </a:effectLst>
        </p:grpSpPr>
        <p:sp>
          <p:nvSpPr>
            <p:cNvPr id="2" name="Rectangle 1"/>
            <p:cNvSpPr/>
            <p:nvPr/>
          </p:nvSpPr>
          <p:spPr>
            <a:xfrm>
              <a:off x="7022585" y="2084122"/>
              <a:ext cx="5012099" cy="33036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8010765" y="2227166"/>
              <a:ext cx="1206716" cy="369332"/>
            </a:xfrm>
            <a:prstGeom prst="rect">
              <a:avLst/>
            </a:prstGeom>
            <a:noFill/>
          </p:spPr>
          <p:txBody>
            <a:bodyPr wrap="square" rtlCol="0">
              <a:spAutoFit/>
            </a:bodyPr>
            <a:lstStyle/>
            <a:p>
              <a:r>
                <a:rPr lang="en-US" dirty="0">
                  <a:solidFill>
                    <a:schemeClr val="bg1"/>
                  </a:solidFill>
                </a:rPr>
                <a:t>EcoRI</a:t>
              </a:r>
            </a:p>
          </p:txBody>
        </p:sp>
        <p:sp>
          <p:nvSpPr>
            <p:cNvPr id="11" name="TextBox 10"/>
            <p:cNvSpPr txBox="1"/>
            <p:nvPr/>
          </p:nvSpPr>
          <p:spPr>
            <a:xfrm>
              <a:off x="9146949" y="2227166"/>
              <a:ext cx="1206716" cy="369332"/>
            </a:xfrm>
            <a:prstGeom prst="rect">
              <a:avLst/>
            </a:prstGeom>
            <a:noFill/>
          </p:spPr>
          <p:txBody>
            <a:bodyPr wrap="square" rtlCol="0">
              <a:spAutoFit/>
            </a:bodyPr>
            <a:lstStyle/>
            <a:p>
              <a:r>
                <a:rPr lang="en-US" dirty="0" err="1">
                  <a:solidFill>
                    <a:schemeClr val="bg1"/>
                  </a:solidFill>
                </a:rPr>
                <a:t>BamHI</a:t>
              </a:r>
              <a:endParaRPr lang="en-US" dirty="0">
                <a:solidFill>
                  <a:schemeClr val="bg1"/>
                </a:solidFill>
              </a:endParaRPr>
            </a:p>
          </p:txBody>
        </p:sp>
        <p:sp>
          <p:nvSpPr>
            <p:cNvPr id="12" name="TextBox 11"/>
            <p:cNvSpPr txBox="1"/>
            <p:nvPr/>
          </p:nvSpPr>
          <p:spPr>
            <a:xfrm>
              <a:off x="10634972" y="2227166"/>
              <a:ext cx="1681019" cy="369332"/>
            </a:xfrm>
            <a:prstGeom prst="rect">
              <a:avLst/>
            </a:prstGeom>
            <a:noFill/>
          </p:spPr>
          <p:txBody>
            <a:bodyPr wrap="square" rtlCol="0">
              <a:spAutoFit/>
            </a:bodyPr>
            <a:lstStyle/>
            <a:p>
              <a:r>
                <a:rPr lang="en-US" dirty="0">
                  <a:solidFill>
                    <a:schemeClr val="bg1"/>
                  </a:solidFill>
                </a:rPr>
                <a:t>EcoRI + </a:t>
              </a:r>
              <a:r>
                <a:rPr lang="en-US" dirty="0" err="1">
                  <a:solidFill>
                    <a:schemeClr val="bg1"/>
                  </a:solidFill>
                </a:rPr>
                <a:t>BamHI</a:t>
              </a:r>
              <a:endParaRPr lang="en-US" dirty="0">
                <a:solidFill>
                  <a:schemeClr val="bg1"/>
                </a:solidFill>
              </a:endParaRPr>
            </a:p>
          </p:txBody>
        </p:sp>
        <p:sp>
          <p:nvSpPr>
            <p:cNvPr id="5" name="Rectangle 4"/>
            <p:cNvSpPr/>
            <p:nvPr/>
          </p:nvSpPr>
          <p:spPr>
            <a:xfrm>
              <a:off x="8041847" y="2680102"/>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41847" y="3180808"/>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17480" y="3423836"/>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17480" y="3781239"/>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05495" y="4032273"/>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829203" y="4032273"/>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09199" y="4692212"/>
              <a:ext cx="1206716" cy="379390"/>
            </a:xfrm>
            <a:prstGeom prst="rect">
              <a:avLst/>
            </a:prstGeom>
            <a:noFill/>
          </p:spPr>
          <p:txBody>
            <a:bodyPr wrap="square" rtlCol="0">
              <a:spAutoFit/>
            </a:bodyPr>
            <a:lstStyle/>
            <a:p>
              <a:r>
                <a:rPr lang="en-US" dirty="0">
                  <a:solidFill>
                    <a:schemeClr val="bg1"/>
                  </a:solidFill>
                </a:rPr>
                <a:t>200bp</a:t>
              </a:r>
            </a:p>
          </p:txBody>
        </p:sp>
        <p:sp>
          <p:nvSpPr>
            <p:cNvPr id="20" name="TextBox 19"/>
            <p:cNvSpPr txBox="1"/>
            <p:nvPr/>
          </p:nvSpPr>
          <p:spPr>
            <a:xfrm>
              <a:off x="7009199" y="4506714"/>
              <a:ext cx="1206716" cy="379390"/>
            </a:xfrm>
            <a:prstGeom prst="rect">
              <a:avLst/>
            </a:prstGeom>
            <a:noFill/>
          </p:spPr>
          <p:txBody>
            <a:bodyPr wrap="square" rtlCol="0">
              <a:spAutoFit/>
            </a:bodyPr>
            <a:lstStyle/>
            <a:p>
              <a:r>
                <a:rPr lang="en-US" dirty="0">
                  <a:solidFill>
                    <a:schemeClr val="bg1"/>
                  </a:solidFill>
                </a:rPr>
                <a:t>250bp</a:t>
              </a:r>
            </a:p>
          </p:txBody>
        </p:sp>
        <p:sp>
          <p:nvSpPr>
            <p:cNvPr id="23" name="TextBox 22"/>
            <p:cNvSpPr txBox="1"/>
            <p:nvPr/>
          </p:nvSpPr>
          <p:spPr>
            <a:xfrm>
              <a:off x="7016844" y="3913975"/>
              <a:ext cx="1206716" cy="379390"/>
            </a:xfrm>
            <a:prstGeom prst="rect">
              <a:avLst/>
            </a:prstGeom>
            <a:noFill/>
          </p:spPr>
          <p:txBody>
            <a:bodyPr wrap="square" rtlCol="0">
              <a:spAutoFit/>
            </a:bodyPr>
            <a:lstStyle/>
            <a:p>
              <a:r>
                <a:rPr lang="en-US" dirty="0">
                  <a:solidFill>
                    <a:schemeClr val="bg1"/>
                  </a:solidFill>
                </a:rPr>
                <a:t>400bp</a:t>
              </a:r>
            </a:p>
          </p:txBody>
        </p:sp>
        <p:sp>
          <p:nvSpPr>
            <p:cNvPr id="24" name="TextBox 23"/>
            <p:cNvSpPr txBox="1"/>
            <p:nvPr/>
          </p:nvSpPr>
          <p:spPr>
            <a:xfrm>
              <a:off x="7024489" y="3712393"/>
              <a:ext cx="1206716" cy="379390"/>
            </a:xfrm>
            <a:prstGeom prst="rect">
              <a:avLst/>
            </a:prstGeom>
            <a:noFill/>
          </p:spPr>
          <p:txBody>
            <a:bodyPr wrap="square" rtlCol="0">
              <a:spAutoFit/>
            </a:bodyPr>
            <a:lstStyle/>
            <a:p>
              <a:r>
                <a:rPr lang="en-US" dirty="0">
                  <a:solidFill>
                    <a:schemeClr val="bg1"/>
                  </a:solidFill>
                </a:rPr>
                <a:t>450bp</a:t>
              </a:r>
            </a:p>
          </p:txBody>
        </p:sp>
        <p:sp>
          <p:nvSpPr>
            <p:cNvPr id="26" name="TextBox 25"/>
            <p:cNvSpPr txBox="1"/>
            <p:nvPr/>
          </p:nvSpPr>
          <p:spPr>
            <a:xfrm>
              <a:off x="7039780" y="3309229"/>
              <a:ext cx="1206716" cy="379390"/>
            </a:xfrm>
            <a:prstGeom prst="rect">
              <a:avLst/>
            </a:prstGeom>
            <a:noFill/>
          </p:spPr>
          <p:txBody>
            <a:bodyPr wrap="square" rtlCol="0">
              <a:spAutoFit/>
            </a:bodyPr>
            <a:lstStyle/>
            <a:p>
              <a:r>
                <a:rPr lang="en-US" dirty="0">
                  <a:solidFill>
                    <a:schemeClr val="bg1"/>
                  </a:solidFill>
                </a:rPr>
                <a:t>550bp</a:t>
              </a:r>
            </a:p>
          </p:txBody>
        </p:sp>
        <p:sp>
          <p:nvSpPr>
            <p:cNvPr id="27" name="TextBox 26"/>
            <p:cNvSpPr txBox="1"/>
            <p:nvPr/>
          </p:nvSpPr>
          <p:spPr>
            <a:xfrm>
              <a:off x="7016844" y="3090731"/>
              <a:ext cx="1206716" cy="379390"/>
            </a:xfrm>
            <a:prstGeom prst="rect">
              <a:avLst/>
            </a:prstGeom>
            <a:noFill/>
          </p:spPr>
          <p:txBody>
            <a:bodyPr wrap="square" rtlCol="0">
              <a:spAutoFit/>
            </a:bodyPr>
            <a:lstStyle/>
            <a:p>
              <a:r>
                <a:rPr lang="en-US" dirty="0">
                  <a:solidFill>
                    <a:schemeClr val="bg1"/>
                  </a:solidFill>
                </a:rPr>
                <a:t>600bp</a:t>
              </a:r>
            </a:p>
          </p:txBody>
        </p:sp>
        <p:sp>
          <p:nvSpPr>
            <p:cNvPr id="28" name="TextBox 27"/>
            <p:cNvSpPr txBox="1"/>
            <p:nvPr/>
          </p:nvSpPr>
          <p:spPr>
            <a:xfrm>
              <a:off x="7039780" y="2559964"/>
              <a:ext cx="1206716" cy="379390"/>
            </a:xfrm>
            <a:prstGeom prst="rect">
              <a:avLst/>
            </a:prstGeom>
            <a:noFill/>
          </p:spPr>
          <p:txBody>
            <a:bodyPr wrap="square" rtlCol="0">
              <a:spAutoFit/>
            </a:bodyPr>
            <a:lstStyle/>
            <a:p>
              <a:r>
                <a:rPr lang="en-US" dirty="0">
                  <a:solidFill>
                    <a:schemeClr val="bg1"/>
                  </a:solidFill>
                </a:rPr>
                <a:t>800bp</a:t>
              </a:r>
            </a:p>
          </p:txBody>
        </p:sp>
        <p:sp>
          <p:nvSpPr>
            <p:cNvPr id="31" name="Rectangle 30"/>
            <p:cNvSpPr/>
            <p:nvPr/>
          </p:nvSpPr>
          <p:spPr>
            <a:xfrm>
              <a:off x="10829203" y="3455200"/>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829203" y="4712110"/>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829203" y="4869957"/>
              <a:ext cx="646278" cy="13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7479448" y="5535014"/>
            <a:ext cx="4620554" cy="738664"/>
          </a:xfrm>
          <a:prstGeom prst="rect">
            <a:avLst/>
          </a:prstGeom>
          <a:noFill/>
        </p:spPr>
        <p:txBody>
          <a:bodyPr wrap="square" rtlCol="0">
            <a:spAutoFit/>
          </a:bodyPr>
          <a:lstStyle/>
          <a:p>
            <a:r>
              <a:rPr lang="en-US" sz="1400" dirty="0">
                <a:latin typeface="Myriad Pro" panose="020B0503030403020204" charset="0"/>
              </a:rPr>
              <a:t>Doc2:  Gel electrophoresis of the DNA molecule cut with </a:t>
            </a:r>
            <a:r>
              <a:rPr lang="en-US" sz="1400" dirty="0" err="1">
                <a:latin typeface="Myriad Pro" panose="020B0503030403020204" charset="0"/>
              </a:rPr>
              <a:t>EcoRI</a:t>
            </a:r>
            <a:r>
              <a:rPr lang="en-US" sz="1400" dirty="0">
                <a:latin typeface="Myriad Pro" panose="020B0503030403020204" charset="0"/>
              </a:rPr>
              <a:t> only, </a:t>
            </a:r>
            <a:r>
              <a:rPr lang="en-US" sz="1400" dirty="0" err="1">
                <a:latin typeface="Myriad Pro" panose="020B0503030403020204" charset="0"/>
              </a:rPr>
              <a:t>BamHI</a:t>
            </a:r>
            <a:r>
              <a:rPr lang="en-US" sz="1400" dirty="0">
                <a:latin typeface="Myriad Pro" panose="020B0503030403020204" charset="0"/>
              </a:rPr>
              <a:t> only, and both </a:t>
            </a:r>
            <a:r>
              <a:rPr lang="en-US" sz="1400" dirty="0" err="1">
                <a:latin typeface="Myriad Pro" panose="020B0503030403020204" charset="0"/>
              </a:rPr>
              <a:t>EcoRI</a:t>
            </a:r>
            <a:r>
              <a:rPr lang="en-US" sz="1400" dirty="0">
                <a:latin typeface="Myriad Pro" panose="020B0503030403020204" charset="0"/>
              </a:rPr>
              <a:t> and </a:t>
            </a:r>
            <a:r>
              <a:rPr lang="en-US" sz="1400" dirty="0" err="1">
                <a:latin typeface="Myriad Pro" panose="020B0503030403020204" charset="0"/>
              </a:rPr>
              <a:t>BamHI</a:t>
            </a:r>
            <a:r>
              <a:rPr lang="en-US" sz="1400" dirty="0">
                <a:latin typeface="Myriad Pro" panose="020B0503030403020204" charset="0"/>
              </a:rPr>
              <a:t>  (by M. </a:t>
            </a:r>
            <a:r>
              <a:rPr lang="en-US" sz="1400" dirty="0" err="1">
                <a:latin typeface="Myriad Pro" panose="020B0503030403020204" charset="0"/>
              </a:rPr>
              <a:t>Ouaidat</a:t>
            </a:r>
            <a:r>
              <a:rPr lang="en-US" sz="1400" dirty="0">
                <a:latin typeface="Myriad Pro" panose="020B0503030403020204" charset="0"/>
              </a:rPr>
              <a:t>)</a:t>
            </a:r>
          </a:p>
        </p:txBody>
      </p:sp>
      <p:sp>
        <p:nvSpPr>
          <p:cNvPr id="34" name="Subtitle 2">
            <a:extLst>
              <a:ext uri="{FF2B5EF4-FFF2-40B4-BE49-F238E27FC236}">
                <a16:creationId xmlns:a16="http://schemas.microsoft.com/office/drawing/2014/main" id="{655D1184-17FD-D34E-B226-D56D0AB3A998}"/>
              </a:ext>
            </a:extLst>
          </p:cNvPr>
          <p:cNvSpPr txBox="1">
            <a:spLocks/>
          </p:cNvSpPr>
          <p:nvPr/>
        </p:nvSpPr>
        <p:spPr>
          <a:xfrm>
            <a:off x="3036252" y="6602289"/>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30808148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500"/>
                                        <p:tgtEl>
                                          <p:spTgt spid="35"/>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wipe(left)">
                                      <p:cBhvr>
                                        <p:cTn id="15" dur="500"/>
                                        <p:tgtEl>
                                          <p:spTgt spid="29">
                                            <p:txEl>
                                              <p:pRg st="0" end="0"/>
                                            </p:tx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xEl>
                                              <p:pRg st="1" end="1"/>
                                            </p:txEl>
                                          </p:spTgt>
                                        </p:tgtEl>
                                        <p:attrNameLst>
                                          <p:attrName>style.visibility</p:attrName>
                                        </p:attrNameLst>
                                      </p:cBhvr>
                                      <p:to>
                                        <p:strVal val="visible"/>
                                      </p:to>
                                    </p:set>
                                    <p:animEffect transition="in" filter="wipe(left)">
                                      <p:cBhvr>
                                        <p:cTn id="28" dur="500"/>
                                        <p:tgtEl>
                                          <p:spTgt spid="2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9">
                                            <p:txEl>
                                              <p:pRg st="0" end="0"/>
                                            </p:txEl>
                                          </p:spTgt>
                                        </p:tgtEl>
                                        <p:attrNameLst>
                                          <p:attrName>style.visibility</p:attrName>
                                        </p:attrNameLst>
                                      </p:cBhvr>
                                      <p:to>
                                        <p:strVal val="visible"/>
                                      </p:to>
                                    </p:set>
                                    <p:animEffect transition="in" filter="wipe(left)">
                                      <p:cBhvr>
                                        <p:cTn id="33" dur="500"/>
                                        <p:tgtEl>
                                          <p:spTgt spid="39">
                                            <p:txEl>
                                              <p:pRg st="0" end="0"/>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wipe(left)">
                                      <p:cBhvr>
                                        <p:cTn id="37" dur="500"/>
                                        <p:tgtEl>
                                          <p:spTgt spid="39">
                                            <p:txEl>
                                              <p:pRg st="1" end="1"/>
                                            </p:txEl>
                                          </p:spTgt>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39">
                                            <p:txEl>
                                              <p:pRg st="2" end="2"/>
                                            </p:txEl>
                                          </p:spTgt>
                                        </p:tgtEl>
                                        <p:attrNameLst>
                                          <p:attrName>style.visibility</p:attrName>
                                        </p:attrNameLst>
                                      </p:cBhvr>
                                      <p:to>
                                        <p:strVal val="visible"/>
                                      </p:to>
                                    </p:set>
                                    <p:animEffect transition="in" filter="wipe(left)">
                                      <p:cBhvr>
                                        <p:cTn id="41" dur="500"/>
                                        <p:tgtEl>
                                          <p:spTgt spid="39">
                                            <p:txEl>
                                              <p:pRg st="2" end="2"/>
                                            </p:txEl>
                                          </p:spTgt>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39">
                                            <p:txEl>
                                              <p:pRg st="3" end="3"/>
                                            </p:txEl>
                                          </p:spTgt>
                                        </p:tgtEl>
                                        <p:attrNameLst>
                                          <p:attrName>style.visibility</p:attrName>
                                        </p:attrNameLst>
                                      </p:cBhvr>
                                      <p:to>
                                        <p:strVal val="visible"/>
                                      </p:to>
                                    </p:set>
                                    <p:animEffect transition="in" filter="wipe(left)">
                                      <p:cBhvr>
                                        <p:cTn id="4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48596" y="1107180"/>
            <a:ext cx="8837202" cy="830997"/>
          </a:xfrm>
          <a:prstGeom prst="rect">
            <a:avLst/>
          </a:prstGeom>
        </p:spPr>
        <p:txBody>
          <a:bodyPr wrap="square">
            <a:spAutoFit/>
          </a:bodyPr>
          <a:lstStyle/>
          <a:p>
            <a:pPr marL="344488" indent="-344488"/>
            <a:r>
              <a:rPr lang="en-US" sz="2300" b="1" dirty="0">
                <a:solidFill>
                  <a:schemeClr val="accent5">
                    <a:lumMod val="75000"/>
                  </a:schemeClr>
                </a:solidFill>
                <a:latin typeface="Myriad Pro" panose="020B0503030403020204" charset="0"/>
              </a:rPr>
              <a:t>2. Draw, based on document 2, one possible restriction map of the restriction enzymes acting on the DNA molecule.</a:t>
            </a:r>
            <a:endParaRPr lang="en-US" sz="2300" dirty="0">
              <a:solidFill>
                <a:schemeClr val="accent5">
                  <a:lumMod val="75000"/>
                </a:schemeClr>
              </a:solidFill>
              <a:latin typeface="Myriad Pro" panose="020B0503030403020204" charset="0"/>
            </a:endParaRPr>
          </a:p>
        </p:txBody>
      </p:sp>
      <p:sp>
        <p:nvSpPr>
          <p:cNvPr id="58" name="TextBox 57"/>
          <p:cNvSpPr txBox="1"/>
          <p:nvPr/>
        </p:nvSpPr>
        <p:spPr>
          <a:xfrm>
            <a:off x="248596" y="5526166"/>
            <a:ext cx="4969715" cy="523220"/>
          </a:xfrm>
          <a:prstGeom prst="rect">
            <a:avLst/>
          </a:prstGeom>
          <a:noFill/>
        </p:spPr>
        <p:txBody>
          <a:bodyPr wrap="square" rtlCol="0">
            <a:spAutoFit/>
          </a:bodyPr>
          <a:lstStyle/>
          <a:p>
            <a:r>
              <a:rPr lang="en-US" sz="1400" dirty="0">
                <a:latin typeface="Myriad Pro" panose="020B0503030403020204" charset="0"/>
              </a:rPr>
              <a:t>Doc2:  Gel electrophoresis of the DNA molecule cut with </a:t>
            </a:r>
            <a:r>
              <a:rPr lang="en-US" sz="1400" dirty="0" err="1">
                <a:latin typeface="Myriad Pro" panose="020B0503030403020204" charset="0"/>
              </a:rPr>
              <a:t>EcoRI</a:t>
            </a:r>
            <a:r>
              <a:rPr lang="en-US" sz="1400" dirty="0">
                <a:latin typeface="Myriad Pro" panose="020B0503030403020204" charset="0"/>
              </a:rPr>
              <a:t> only, </a:t>
            </a:r>
            <a:r>
              <a:rPr lang="en-US" sz="1400" dirty="0" err="1">
                <a:latin typeface="Myriad Pro" panose="020B0503030403020204" charset="0"/>
              </a:rPr>
              <a:t>BamHI</a:t>
            </a:r>
            <a:r>
              <a:rPr lang="en-US" sz="1400" dirty="0">
                <a:latin typeface="Myriad Pro" panose="020B0503030403020204" charset="0"/>
              </a:rPr>
              <a:t> only, and both </a:t>
            </a:r>
            <a:r>
              <a:rPr lang="en-US" sz="1400" dirty="0" err="1">
                <a:latin typeface="Myriad Pro" panose="020B0503030403020204" charset="0"/>
              </a:rPr>
              <a:t>EcoRI</a:t>
            </a:r>
            <a:r>
              <a:rPr lang="en-US" sz="1400" dirty="0">
                <a:latin typeface="Myriad Pro" panose="020B0503030403020204" charset="0"/>
              </a:rPr>
              <a:t> and </a:t>
            </a:r>
            <a:r>
              <a:rPr lang="en-US" sz="1400" dirty="0" err="1">
                <a:latin typeface="Myriad Pro" panose="020B0503030403020204" charset="0"/>
              </a:rPr>
              <a:t>BamHI</a:t>
            </a:r>
            <a:r>
              <a:rPr lang="en-US" sz="1400" dirty="0">
                <a:latin typeface="Myriad Pro" panose="020B0503030403020204" charset="0"/>
              </a:rPr>
              <a:t>  (by M. </a:t>
            </a:r>
            <a:r>
              <a:rPr lang="en-US" sz="1400" dirty="0" err="1">
                <a:latin typeface="Myriad Pro" panose="020B0503030403020204" charset="0"/>
              </a:rPr>
              <a:t>Ouaidat</a:t>
            </a:r>
            <a:r>
              <a:rPr lang="en-US" sz="1400" dirty="0">
                <a:latin typeface="Myriad Pro" panose="020B0503030403020204" charset="0"/>
              </a:rPr>
              <a:t>)</a:t>
            </a:r>
          </a:p>
        </p:txBody>
      </p:sp>
      <p:sp>
        <p:nvSpPr>
          <p:cNvPr id="100" name="TextBox 99"/>
          <p:cNvSpPr txBox="1"/>
          <p:nvPr/>
        </p:nvSpPr>
        <p:spPr>
          <a:xfrm>
            <a:off x="6600148" y="6363978"/>
            <a:ext cx="4969715" cy="307777"/>
          </a:xfrm>
          <a:prstGeom prst="rect">
            <a:avLst/>
          </a:prstGeom>
          <a:noFill/>
        </p:spPr>
        <p:txBody>
          <a:bodyPr wrap="square" rtlCol="0">
            <a:spAutoFit/>
          </a:bodyPr>
          <a:lstStyle/>
          <a:p>
            <a:r>
              <a:rPr lang="en-US" sz="1400" dirty="0">
                <a:latin typeface="Myriad Pro" panose="020B0503030403020204" charset="0"/>
              </a:rPr>
              <a:t> Restriction map of the DNA molecule (by M. </a:t>
            </a:r>
            <a:r>
              <a:rPr lang="en-US" sz="1400" dirty="0" err="1">
                <a:latin typeface="Myriad Pro" panose="020B0503030403020204" charset="0"/>
              </a:rPr>
              <a:t>Ouaidat</a:t>
            </a:r>
            <a:r>
              <a:rPr lang="en-US" sz="1400" dirty="0">
                <a:latin typeface="Myriad Pro" panose="020B0503030403020204" charset="0"/>
              </a:rPr>
              <a:t>)</a:t>
            </a:r>
          </a:p>
        </p:txBody>
      </p:sp>
      <p:sp>
        <p:nvSpPr>
          <p:cNvPr id="101" name="TextBox 100"/>
          <p:cNvSpPr txBox="1"/>
          <p:nvPr/>
        </p:nvSpPr>
        <p:spPr>
          <a:xfrm>
            <a:off x="4985107" y="3099819"/>
            <a:ext cx="1342401" cy="461665"/>
          </a:xfrm>
          <a:prstGeom prst="rect">
            <a:avLst/>
          </a:prstGeom>
          <a:noFill/>
        </p:spPr>
        <p:txBody>
          <a:bodyPr wrap="square" rtlCol="0">
            <a:spAutoFit/>
          </a:bodyPr>
          <a:lstStyle/>
          <a:p>
            <a:r>
              <a:rPr lang="en-US" sz="2400" b="1" dirty="0">
                <a:solidFill>
                  <a:schemeClr val="accent2"/>
                </a:solidFill>
                <a:latin typeface="Myriad Pro" panose="020B0503030403020204" charset="0"/>
              </a:rPr>
              <a:t>EcoRI</a:t>
            </a:r>
          </a:p>
        </p:txBody>
      </p:sp>
      <p:sp>
        <p:nvSpPr>
          <p:cNvPr id="103" name="TextBox 102"/>
          <p:cNvSpPr txBox="1"/>
          <p:nvPr/>
        </p:nvSpPr>
        <p:spPr>
          <a:xfrm>
            <a:off x="4956061" y="5567279"/>
            <a:ext cx="1342401" cy="461665"/>
          </a:xfrm>
          <a:prstGeom prst="rect">
            <a:avLst/>
          </a:prstGeom>
          <a:noFill/>
        </p:spPr>
        <p:txBody>
          <a:bodyPr wrap="square" rtlCol="0">
            <a:spAutoFit/>
          </a:bodyPr>
          <a:lstStyle/>
          <a:p>
            <a:r>
              <a:rPr lang="en-US" sz="2400" b="1" dirty="0" err="1">
                <a:solidFill>
                  <a:schemeClr val="accent6"/>
                </a:solidFill>
                <a:latin typeface="Myriad Pro" panose="020B0503030403020204" charset="0"/>
              </a:rPr>
              <a:t>BamHI</a:t>
            </a:r>
            <a:endParaRPr lang="en-US" sz="2400" b="1" dirty="0">
              <a:solidFill>
                <a:schemeClr val="accent6"/>
              </a:solidFill>
              <a:latin typeface="Myriad Pro" panose="020B0503030403020204" charset="0"/>
            </a:endParaRPr>
          </a:p>
        </p:txBody>
      </p:sp>
      <p:sp>
        <p:nvSpPr>
          <p:cNvPr id="105" name="TextBox 104"/>
          <p:cNvSpPr txBox="1"/>
          <p:nvPr/>
        </p:nvSpPr>
        <p:spPr>
          <a:xfrm>
            <a:off x="4956061" y="3885846"/>
            <a:ext cx="1342401" cy="461665"/>
          </a:xfrm>
          <a:prstGeom prst="rect">
            <a:avLst/>
          </a:prstGeom>
          <a:noFill/>
        </p:spPr>
        <p:txBody>
          <a:bodyPr wrap="square" rtlCol="0">
            <a:spAutoFit/>
          </a:bodyPr>
          <a:lstStyle/>
          <a:p>
            <a:r>
              <a:rPr lang="en-US" sz="2400" b="1" dirty="0" err="1">
                <a:solidFill>
                  <a:schemeClr val="accent6"/>
                </a:solidFill>
                <a:latin typeface="Myriad Pro" panose="020B0503030403020204" charset="0"/>
              </a:rPr>
              <a:t>BamHI</a:t>
            </a:r>
            <a:endParaRPr lang="en-US" sz="2400" b="1" dirty="0">
              <a:solidFill>
                <a:schemeClr val="accent6"/>
              </a:solidFill>
              <a:latin typeface="Myriad Pro" panose="020B0503030403020204" charset="0"/>
            </a:endParaRPr>
          </a:p>
        </p:txBody>
      </p:sp>
      <p:sp>
        <p:nvSpPr>
          <p:cNvPr id="59" name="TextBox 58"/>
          <p:cNvSpPr txBox="1"/>
          <p:nvPr/>
        </p:nvSpPr>
        <p:spPr>
          <a:xfrm>
            <a:off x="4956060" y="4945464"/>
            <a:ext cx="1342401" cy="830997"/>
          </a:xfrm>
          <a:prstGeom prst="rect">
            <a:avLst/>
          </a:prstGeom>
          <a:noFill/>
        </p:spPr>
        <p:txBody>
          <a:bodyPr wrap="square" rtlCol="0">
            <a:spAutoFit/>
          </a:bodyPr>
          <a:lstStyle/>
          <a:p>
            <a:r>
              <a:rPr lang="en-US" sz="2400" b="1" dirty="0" err="1">
                <a:solidFill>
                  <a:schemeClr val="accent2"/>
                </a:solidFill>
                <a:latin typeface="Myriad Pro" panose="020B0503030403020204" charset="0"/>
              </a:rPr>
              <a:t>EcoRI</a:t>
            </a:r>
            <a:endParaRPr lang="en-US" sz="2400" b="1" dirty="0">
              <a:solidFill>
                <a:schemeClr val="accent2"/>
              </a:solidFill>
              <a:latin typeface="Myriad Pro" panose="020B0503030403020204" charset="0"/>
            </a:endParaRPr>
          </a:p>
          <a:p>
            <a:r>
              <a:rPr lang="en-US" sz="2400" b="1" dirty="0">
                <a:solidFill>
                  <a:schemeClr val="accent2"/>
                </a:solidFill>
                <a:latin typeface="Myriad Pro" panose="020B0503030403020204" charset="0"/>
              </a:rPr>
              <a:t>      +</a:t>
            </a:r>
          </a:p>
        </p:txBody>
      </p:sp>
      <p:cxnSp>
        <p:nvCxnSpPr>
          <p:cNvPr id="10" name="Straight Connector 9"/>
          <p:cNvCxnSpPr/>
          <p:nvPr/>
        </p:nvCxnSpPr>
        <p:spPr>
          <a:xfrm>
            <a:off x="6318679" y="3330651"/>
            <a:ext cx="4966502" cy="233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318679" y="4190002"/>
            <a:ext cx="4966502" cy="233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318679" y="5503874"/>
            <a:ext cx="4966502" cy="233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91832" y="3047635"/>
            <a:ext cx="0" cy="566031"/>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7150336" y="3429000"/>
            <a:ext cx="1238864" cy="369332"/>
          </a:xfrm>
          <a:prstGeom prst="rect">
            <a:avLst/>
          </a:prstGeom>
          <a:noFill/>
        </p:spPr>
        <p:txBody>
          <a:bodyPr wrap="square" rtlCol="0">
            <a:spAutoFit/>
          </a:bodyPr>
          <a:lstStyle/>
          <a:p>
            <a:r>
              <a:rPr lang="en-US" dirty="0"/>
              <a:t>600bp</a:t>
            </a:r>
          </a:p>
        </p:txBody>
      </p:sp>
      <p:sp>
        <p:nvSpPr>
          <p:cNvPr id="69" name="TextBox 68"/>
          <p:cNvSpPr txBox="1"/>
          <p:nvPr/>
        </p:nvSpPr>
        <p:spPr>
          <a:xfrm>
            <a:off x="9374462" y="3429000"/>
            <a:ext cx="1238864" cy="369332"/>
          </a:xfrm>
          <a:prstGeom prst="rect">
            <a:avLst/>
          </a:prstGeom>
          <a:noFill/>
        </p:spPr>
        <p:txBody>
          <a:bodyPr wrap="square" rtlCol="0">
            <a:spAutoFit/>
          </a:bodyPr>
          <a:lstStyle/>
          <a:p>
            <a:r>
              <a:rPr lang="en-US" dirty="0"/>
              <a:t>800bp</a:t>
            </a:r>
          </a:p>
        </p:txBody>
      </p:sp>
      <p:cxnSp>
        <p:nvCxnSpPr>
          <p:cNvPr id="70" name="Straight Arrow Connector 69"/>
          <p:cNvCxnSpPr/>
          <p:nvPr/>
        </p:nvCxnSpPr>
        <p:spPr>
          <a:xfrm>
            <a:off x="7593305" y="3885846"/>
            <a:ext cx="0" cy="566031"/>
          </a:xfrm>
          <a:prstGeom prst="straightConnector1">
            <a:avLst/>
          </a:prstGeom>
          <a:ln w="38100">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71" name="Straight Arrow Connector 70"/>
          <p:cNvCxnSpPr/>
          <p:nvPr/>
        </p:nvCxnSpPr>
        <p:spPr>
          <a:xfrm>
            <a:off x="9267617" y="3917895"/>
            <a:ext cx="0" cy="566031"/>
          </a:xfrm>
          <a:prstGeom prst="straightConnector1">
            <a:avLst/>
          </a:prstGeom>
          <a:ln w="38100">
            <a:headEnd type="triangle"/>
            <a:tailEnd type="triangle"/>
          </a:ln>
        </p:spPr>
        <p:style>
          <a:lnRef idx="3">
            <a:schemeClr val="accent6"/>
          </a:lnRef>
          <a:fillRef idx="0">
            <a:schemeClr val="accent6"/>
          </a:fillRef>
          <a:effectRef idx="2">
            <a:schemeClr val="accent6"/>
          </a:effectRef>
          <a:fontRef idx="minor">
            <a:schemeClr val="tx1"/>
          </a:fontRef>
        </p:style>
      </p:cxnSp>
      <p:sp>
        <p:nvSpPr>
          <p:cNvPr id="72" name="TextBox 71"/>
          <p:cNvSpPr txBox="1"/>
          <p:nvPr/>
        </p:nvSpPr>
        <p:spPr>
          <a:xfrm>
            <a:off x="6736896" y="4288351"/>
            <a:ext cx="1238864" cy="369332"/>
          </a:xfrm>
          <a:prstGeom prst="rect">
            <a:avLst/>
          </a:prstGeom>
          <a:noFill/>
        </p:spPr>
        <p:txBody>
          <a:bodyPr wrap="square" rtlCol="0">
            <a:spAutoFit/>
          </a:bodyPr>
          <a:lstStyle/>
          <a:p>
            <a:r>
              <a:rPr lang="en-US" dirty="0"/>
              <a:t>400bp</a:t>
            </a:r>
          </a:p>
        </p:txBody>
      </p:sp>
      <p:sp>
        <p:nvSpPr>
          <p:cNvPr id="73" name="TextBox 72"/>
          <p:cNvSpPr txBox="1"/>
          <p:nvPr/>
        </p:nvSpPr>
        <p:spPr>
          <a:xfrm>
            <a:off x="7981384" y="4312570"/>
            <a:ext cx="1238864" cy="369332"/>
          </a:xfrm>
          <a:prstGeom prst="rect">
            <a:avLst/>
          </a:prstGeom>
          <a:noFill/>
        </p:spPr>
        <p:txBody>
          <a:bodyPr wrap="square" rtlCol="0">
            <a:spAutoFit/>
          </a:bodyPr>
          <a:lstStyle/>
          <a:p>
            <a:r>
              <a:rPr lang="en-US" dirty="0"/>
              <a:t>450bp</a:t>
            </a:r>
          </a:p>
        </p:txBody>
      </p:sp>
      <p:sp>
        <p:nvSpPr>
          <p:cNvPr id="74" name="TextBox 73"/>
          <p:cNvSpPr txBox="1"/>
          <p:nvPr/>
        </p:nvSpPr>
        <p:spPr>
          <a:xfrm>
            <a:off x="10013965" y="4335005"/>
            <a:ext cx="1238864" cy="369332"/>
          </a:xfrm>
          <a:prstGeom prst="rect">
            <a:avLst/>
          </a:prstGeom>
          <a:noFill/>
        </p:spPr>
        <p:txBody>
          <a:bodyPr wrap="square" rtlCol="0">
            <a:spAutoFit/>
          </a:bodyPr>
          <a:lstStyle/>
          <a:p>
            <a:r>
              <a:rPr lang="en-US" dirty="0"/>
              <a:t>550bp</a:t>
            </a:r>
          </a:p>
        </p:txBody>
      </p:sp>
      <p:cxnSp>
        <p:nvCxnSpPr>
          <p:cNvPr id="15" name="Straight Connector 14"/>
          <p:cNvCxnSpPr/>
          <p:nvPr/>
        </p:nvCxnSpPr>
        <p:spPr>
          <a:xfrm>
            <a:off x="7593305" y="4475204"/>
            <a:ext cx="0" cy="1867634"/>
          </a:xfrm>
          <a:prstGeom prst="line">
            <a:avLst/>
          </a:prstGeom>
          <a:ln w="38100">
            <a:prstDash val="dash"/>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flipH="1">
            <a:off x="9267617" y="4565830"/>
            <a:ext cx="2543" cy="1686489"/>
          </a:xfrm>
          <a:prstGeom prst="line">
            <a:avLst/>
          </a:prstGeom>
          <a:ln w="38100">
            <a:prstDash val="dash"/>
          </a:ln>
        </p:spPr>
        <p:style>
          <a:lnRef idx="3">
            <a:schemeClr val="accent6"/>
          </a:lnRef>
          <a:fillRef idx="0">
            <a:schemeClr val="accent6"/>
          </a:fillRef>
          <a:effectRef idx="2">
            <a:schemeClr val="accent6"/>
          </a:effectRef>
          <a:fontRef idx="minor">
            <a:schemeClr val="tx1"/>
          </a:fontRef>
        </p:style>
      </p:cxnSp>
      <p:cxnSp>
        <p:nvCxnSpPr>
          <p:cNvPr id="77" name="Straight Connector 76"/>
          <p:cNvCxnSpPr/>
          <p:nvPr/>
        </p:nvCxnSpPr>
        <p:spPr>
          <a:xfrm flipH="1">
            <a:off x="8363113" y="3653099"/>
            <a:ext cx="17820" cy="2611638"/>
          </a:xfrm>
          <a:prstGeom prst="line">
            <a:avLst/>
          </a:prstGeom>
          <a:ln w="38100">
            <a:solidFill>
              <a:schemeClr val="accent2"/>
            </a:solidFill>
            <a:prstDash val="dashDot"/>
          </a:ln>
        </p:spPr>
        <p:style>
          <a:lnRef idx="3">
            <a:schemeClr val="accent4"/>
          </a:lnRef>
          <a:fillRef idx="0">
            <a:schemeClr val="accent4"/>
          </a:fillRef>
          <a:effectRef idx="2">
            <a:schemeClr val="accent4"/>
          </a:effectRef>
          <a:fontRef idx="minor">
            <a:schemeClr val="tx1"/>
          </a:fontRef>
        </p:style>
      </p:cxnSp>
      <p:sp>
        <p:nvSpPr>
          <p:cNvPr id="80" name="TextBox 79"/>
          <p:cNvSpPr txBox="1"/>
          <p:nvPr/>
        </p:nvSpPr>
        <p:spPr>
          <a:xfrm>
            <a:off x="6733910" y="5836828"/>
            <a:ext cx="1238864" cy="369332"/>
          </a:xfrm>
          <a:prstGeom prst="rect">
            <a:avLst/>
          </a:prstGeom>
          <a:noFill/>
        </p:spPr>
        <p:txBody>
          <a:bodyPr wrap="square" rtlCol="0">
            <a:spAutoFit/>
          </a:bodyPr>
          <a:lstStyle/>
          <a:p>
            <a:r>
              <a:rPr lang="en-US" dirty="0"/>
              <a:t>400bp</a:t>
            </a:r>
          </a:p>
        </p:txBody>
      </p:sp>
      <p:sp>
        <p:nvSpPr>
          <p:cNvPr id="84" name="TextBox 83"/>
          <p:cNvSpPr txBox="1"/>
          <p:nvPr/>
        </p:nvSpPr>
        <p:spPr>
          <a:xfrm>
            <a:off x="7577059" y="5849166"/>
            <a:ext cx="1238864" cy="369332"/>
          </a:xfrm>
          <a:prstGeom prst="rect">
            <a:avLst/>
          </a:prstGeom>
          <a:noFill/>
        </p:spPr>
        <p:txBody>
          <a:bodyPr wrap="square" rtlCol="0">
            <a:spAutoFit/>
          </a:bodyPr>
          <a:lstStyle/>
          <a:p>
            <a:r>
              <a:rPr lang="en-US" dirty="0"/>
              <a:t>200bp</a:t>
            </a:r>
          </a:p>
        </p:txBody>
      </p:sp>
      <p:sp>
        <p:nvSpPr>
          <p:cNvPr id="85" name="TextBox 84"/>
          <p:cNvSpPr txBox="1"/>
          <p:nvPr/>
        </p:nvSpPr>
        <p:spPr>
          <a:xfrm>
            <a:off x="8467186" y="5829728"/>
            <a:ext cx="1238864" cy="369332"/>
          </a:xfrm>
          <a:prstGeom prst="rect">
            <a:avLst/>
          </a:prstGeom>
          <a:noFill/>
        </p:spPr>
        <p:txBody>
          <a:bodyPr wrap="square" rtlCol="0">
            <a:spAutoFit/>
          </a:bodyPr>
          <a:lstStyle/>
          <a:p>
            <a:r>
              <a:rPr lang="en-US" dirty="0"/>
              <a:t>250bp</a:t>
            </a:r>
          </a:p>
        </p:txBody>
      </p:sp>
      <p:sp>
        <p:nvSpPr>
          <p:cNvPr id="106" name="TextBox 105"/>
          <p:cNvSpPr txBox="1"/>
          <p:nvPr/>
        </p:nvSpPr>
        <p:spPr>
          <a:xfrm>
            <a:off x="9925776" y="5839389"/>
            <a:ext cx="836216" cy="379109"/>
          </a:xfrm>
          <a:prstGeom prst="rect">
            <a:avLst/>
          </a:prstGeom>
          <a:noFill/>
        </p:spPr>
        <p:txBody>
          <a:bodyPr wrap="square" rtlCol="0">
            <a:spAutoFit/>
          </a:bodyPr>
          <a:lstStyle/>
          <a:p>
            <a:r>
              <a:rPr lang="en-US" dirty="0"/>
              <a:t>550bp</a:t>
            </a:r>
          </a:p>
        </p:txBody>
      </p:sp>
      <p:pic>
        <p:nvPicPr>
          <p:cNvPr id="2" name="Picture 1"/>
          <p:cNvPicPr>
            <a:picLocks noChangeAspect="1"/>
          </p:cNvPicPr>
          <p:nvPr/>
        </p:nvPicPr>
        <p:blipFill>
          <a:blip r:embed="rId3"/>
          <a:stretch>
            <a:fillRect/>
          </a:stretch>
        </p:blipFill>
        <p:spPr>
          <a:xfrm>
            <a:off x="241859" y="2183957"/>
            <a:ext cx="4834547" cy="3225064"/>
          </a:xfrm>
          <a:prstGeom prst="rect">
            <a:avLst/>
          </a:prstGeom>
          <a:effectLst>
            <a:outerShdw blurRad="63500" sx="102000" sy="102000" algn="ctr" rotWithShape="0">
              <a:prstClr val="black">
                <a:alpha val="40000"/>
              </a:prstClr>
            </a:outerShdw>
          </a:effectLst>
        </p:spPr>
      </p:pic>
      <p:cxnSp>
        <p:nvCxnSpPr>
          <p:cNvPr id="5" name="Straight Arrow Connector 4"/>
          <p:cNvCxnSpPr/>
          <p:nvPr/>
        </p:nvCxnSpPr>
        <p:spPr>
          <a:xfrm>
            <a:off x="6327508" y="5776461"/>
            <a:ext cx="1265797" cy="0"/>
          </a:xfrm>
          <a:prstGeom prst="straightConnector1">
            <a:avLst/>
          </a:prstGeom>
          <a:ln w="28575">
            <a:headEnd type="arrow"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p:nvPr/>
        </p:nvCxnSpPr>
        <p:spPr>
          <a:xfrm>
            <a:off x="7593305" y="5776461"/>
            <a:ext cx="769808" cy="0"/>
          </a:xfrm>
          <a:prstGeom prst="straightConnector1">
            <a:avLst/>
          </a:prstGeom>
          <a:ln w="28575">
            <a:headEnd type="arrow"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a:off x="8413038" y="5776461"/>
            <a:ext cx="854579" cy="0"/>
          </a:xfrm>
          <a:prstGeom prst="straightConnector1">
            <a:avLst/>
          </a:prstGeom>
          <a:ln w="28575">
            <a:headEnd type="arrow"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flipV="1">
            <a:off x="9278760" y="5776461"/>
            <a:ext cx="2006421" cy="22630"/>
          </a:xfrm>
          <a:prstGeom prst="straightConnector1">
            <a:avLst/>
          </a:prstGeom>
          <a:ln w="28575">
            <a:headEnd type="arrow" w="med" len="med"/>
            <a:tailEnd type="arrow"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761741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down)">
                                      <p:cBhvr>
                                        <p:cTn id="14" dur="500"/>
                                        <p:tgtEl>
                                          <p:spTgt spid="5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barn(inVertical)">
                                      <p:cBhvr>
                                        <p:cTn id="23" dur="500"/>
                                        <p:tgtEl>
                                          <p:spTgt spid="101"/>
                                        </p:tgtEl>
                                      </p:cBhvr>
                                    </p:animEffect>
                                  </p:childTnLst>
                                </p:cTn>
                              </p:par>
                              <p:par>
                                <p:cTn id="24" presetID="16" presetClass="entr" presetSubtype="2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barn(inVertical)">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down)">
                                      <p:cBhvr>
                                        <p:cTn id="42" dur="500"/>
                                        <p:tgtEl>
                                          <p:spTgt spid="105"/>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par>
                          <p:cTn id="47" fill="hold">
                            <p:stCondLst>
                              <p:cond delay="1000"/>
                            </p:stCondLst>
                            <p:childTnLst>
                              <p:par>
                                <p:cTn id="48" presetID="22" presetClass="entr" presetSubtype="1"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up)">
                                      <p:cBhvr>
                                        <p:cTn id="50" dur="500"/>
                                        <p:tgtEl>
                                          <p:spTgt spid="70"/>
                                        </p:tgtEl>
                                      </p:cBhvr>
                                    </p:animEffect>
                                  </p:childTnLst>
                                </p:cTn>
                              </p:par>
                            </p:childTnLst>
                          </p:cTn>
                        </p:par>
                        <p:par>
                          <p:cTn id="51" fill="hold">
                            <p:stCondLst>
                              <p:cond delay="1500"/>
                            </p:stCondLst>
                            <p:childTnLst>
                              <p:par>
                                <p:cTn id="52" presetID="22" presetClass="entr" presetSubtype="1"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up)">
                                      <p:cBhvr>
                                        <p:cTn id="54" dur="500"/>
                                        <p:tgtEl>
                                          <p:spTgt spid="71"/>
                                        </p:tgtEl>
                                      </p:cBhvr>
                                    </p:animEffect>
                                  </p:childTnLst>
                                </p:cTn>
                              </p:par>
                            </p:childTnLst>
                          </p:cTn>
                        </p:par>
                        <p:par>
                          <p:cTn id="55" fill="hold">
                            <p:stCondLst>
                              <p:cond delay="2000"/>
                            </p:stCondLst>
                            <p:childTnLst>
                              <p:par>
                                <p:cTn id="56" presetID="16" presetClass="entr" presetSubtype="21"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barn(inVertical)">
                                      <p:cBhvr>
                                        <p:cTn id="58" dur="500"/>
                                        <p:tgtEl>
                                          <p:spTgt spid="72"/>
                                        </p:tgtEl>
                                      </p:cBhvr>
                                    </p:animEffect>
                                  </p:childTnLst>
                                </p:cTn>
                              </p:par>
                            </p:childTnLst>
                          </p:cTn>
                        </p:par>
                        <p:par>
                          <p:cTn id="59" fill="hold">
                            <p:stCondLst>
                              <p:cond delay="2500"/>
                            </p:stCondLst>
                            <p:childTnLst>
                              <p:par>
                                <p:cTn id="60" presetID="16" presetClass="entr" presetSubtype="21" fill="hold" grpId="0" nodeType="after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barn(inVertical)">
                                      <p:cBhvr>
                                        <p:cTn id="62" dur="500"/>
                                        <p:tgtEl>
                                          <p:spTgt spid="73"/>
                                        </p:tgtEl>
                                      </p:cBhvr>
                                    </p:animEffect>
                                  </p:childTnLst>
                                </p:cTn>
                              </p:par>
                            </p:childTnLst>
                          </p:cTn>
                        </p:par>
                        <p:par>
                          <p:cTn id="63" fill="hold">
                            <p:stCondLst>
                              <p:cond delay="3000"/>
                            </p:stCondLst>
                            <p:childTnLst>
                              <p:par>
                                <p:cTn id="64" presetID="16" presetClass="entr" presetSubtype="21"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barn(inVertical)">
                                      <p:cBhvr>
                                        <p:cTn id="66" dur="500"/>
                                        <p:tgtEl>
                                          <p:spTgt spid="74"/>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animEffect transition="in" filter="barn(inVertical)">
                                      <p:cBhvr>
                                        <p:cTn id="71" dur="500"/>
                                        <p:tgtEl>
                                          <p:spTgt spid="103"/>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barn(inVertical)">
                                      <p:cBhvr>
                                        <p:cTn id="74" dur="500"/>
                                        <p:tgtEl>
                                          <p:spTgt spid="59"/>
                                        </p:tgtEl>
                                      </p:cBhvr>
                                    </p:animEffect>
                                  </p:childTnLst>
                                </p:cTn>
                              </p:par>
                            </p:childTnLst>
                          </p:cTn>
                        </p:par>
                        <p:par>
                          <p:cTn id="75" fill="hold">
                            <p:stCondLst>
                              <p:cond delay="500"/>
                            </p:stCondLst>
                            <p:childTnLst>
                              <p:par>
                                <p:cTn id="76" presetID="16" presetClass="entr" presetSubtype="21" fill="hold"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barn(inVertical)">
                                      <p:cBhvr>
                                        <p:cTn id="78" dur="500"/>
                                        <p:tgtEl>
                                          <p:spTgt spid="62"/>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up)">
                                      <p:cBhvr>
                                        <p:cTn id="82" dur="500"/>
                                        <p:tgtEl>
                                          <p:spTgt spid="15"/>
                                        </p:tgtEl>
                                      </p:cBhvr>
                                    </p:animEffect>
                                  </p:childTnLst>
                                </p:cTn>
                              </p:par>
                            </p:childTnLst>
                          </p:cTn>
                        </p:par>
                        <p:par>
                          <p:cTn id="83" fill="hold">
                            <p:stCondLst>
                              <p:cond delay="1500"/>
                            </p:stCondLst>
                            <p:childTnLst>
                              <p:par>
                                <p:cTn id="84" presetID="22" presetClass="entr" presetSubtype="1" fill="hold" nodeType="after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wipe(up)">
                                      <p:cBhvr>
                                        <p:cTn id="86" dur="500"/>
                                        <p:tgtEl>
                                          <p:spTgt spid="75"/>
                                        </p:tgtEl>
                                      </p:cBhvr>
                                    </p:animEffect>
                                  </p:childTnLst>
                                </p:cTn>
                              </p:par>
                            </p:childTnLst>
                          </p:cTn>
                        </p:par>
                        <p:par>
                          <p:cTn id="87" fill="hold">
                            <p:stCondLst>
                              <p:cond delay="2000"/>
                            </p:stCondLst>
                            <p:childTnLst>
                              <p:par>
                                <p:cTn id="88" presetID="22" presetClass="entr" presetSubtype="1" fill="hold" nodeType="after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wipe(up)">
                                      <p:cBhvr>
                                        <p:cTn id="90" dur="500"/>
                                        <p:tgtEl>
                                          <p:spTgt spid="77"/>
                                        </p:tgtEl>
                                      </p:cBhvr>
                                    </p:animEffect>
                                  </p:childTnLst>
                                </p:cTn>
                              </p:par>
                            </p:childTnLst>
                          </p:cTn>
                        </p:par>
                        <p:par>
                          <p:cTn id="91" fill="hold">
                            <p:stCondLst>
                              <p:cond delay="2500"/>
                            </p:stCondLst>
                            <p:childTnLst>
                              <p:par>
                                <p:cTn id="92" presetID="16" presetClass="entr" presetSubtype="21" fill="hold" grpId="0" nodeType="after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barn(inVertical)">
                                      <p:cBhvr>
                                        <p:cTn id="94" dur="500"/>
                                        <p:tgtEl>
                                          <p:spTgt spid="80"/>
                                        </p:tgtEl>
                                      </p:cBhvr>
                                    </p:animEffect>
                                  </p:childTnLst>
                                </p:cTn>
                              </p:par>
                            </p:childTnLst>
                          </p:cTn>
                        </p:par>
                        <p:par>
                          <p:cTn id="95" fill="hold">
                            <p:stCondLst>
                              <p:cond delay="3000"/>
                            </p:stCondLst>
                            <p:childTnLst>
                              <p:par>
                                <p:cTn id="96" presetID="16" presetClass="entr" presetSubtype="21" fill="hold" grpId="0" nodeType="after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barn(inVertical)">
                                      <p:cBhvr>
                                        <p:cTn id="98" dur="500"/>
                                        <p:tgtEl>
                                          <p:spTgt spid="84"/>
                                        </p:tgtEl>
                                      </p:cBhvr>
                                    </p:animEffect>
                                  </p:childTnLst>
                                </p:cTn>
                              </p:par>
                            </p:childTnLst>
                          </p:cTn>
                        </p:par>
                        <p:par>
                          <p:cTn id="99" fill="hold">
                            <p:stCondLst>
                              <p:cond delay="3500"/>
                            </p:stCondLst>
                            <p:childTnLst>
                              <p:par>
                                <p:cTn id="100" presetID="16" presetClass="entr" presetSubtype="21" fill="hold" grpId="0" nodeType="after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barn(inVertical)">
                                      <p:cBhvr>
                                        <p:cTn id="102" dur="500"/>
                                        <p:tgtEl>
                                          <p:spTgt spid="85"/>
                                        </p:tgtEl>
                                      </p:cBhvr>
                                    </p:animEffect>
                                  </p:childTnLst>
                                </p:cTn>
                              </p:par>
                            </p:childTnLst>
                          </p:cTn>
                        </p:par>
                        <p:par>
                          <p:cTn id="103" fill="hold">
                            <p:stCondLst>
                              <p:cond delay="4000"/>
                            </p:stCondLst>
                            <p:childTnLst>
                              <p:par>
                                <p:cTn id="104" presetID="16" presetClass="entr" presetSubtype="21" fill="hold" grpId="0" nodeType="after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barn(inVertical)">
                                      <p:cBhvr>
                                        <p:cTn id="106" dur="500"/>
                                        <p:tgtEl>
                                          <p:spTgt spid="106"/>
                                        </p:tgtEl>
                                      </p:cBhvr>
                                    </p:animEffect>
                                  </p:childTnLst>
                                </p:cTn>
                              </p:par>
                            </p:childTnLst>
                          </p:cTn>
                        </p:par>
                        <p:par>
                          <p:cTn id="107" fill="hold">
                            <p:stCondLst>
                              <p:cond delay="4500"/>
                            </p:stCondLst>
                            <p:childTnLst>
                              <p:par>
                                <p:cTn id="108" presetID="16" presetClass="entr" presetSubtype="21" fill="hold" nodeType="after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barn(inVertical)">
                                      <p:cBhvr>
                                        <p:cTn id="110" dur="500"/>
                                        <p:tgtEl>
                                          <p:spTgt spid="5"/>
                                        </p:tgtEl>
                                      </p:cBhvr>
                                    </p:animEffect>
                                  </p:childTnLst>
                                </p:cTn>
                              </p:par>
                              <p:par>
                                <p:cTn id="111" presetID="16" presetClass="entr" presetSubtype="21" fill="hold"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barn(inVertical)">
                                      <p:cBhvr>
                                        <p:cTn id="113" dur="500"/>
                                        <p:tgtEl>
                                          <p:spTgt spid="35"/>
                                        </p:tgtEl>
                                      </p:cBhvr>
                                    </p:animEffect>
                                  </p:childTnLst>
                                </p:cTn>
                              </p:par>
                              <p:par>
                                <p:cTn id="114" presetID="16" presetClass="entr" presetSubtype="21" fill="hold"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barn(inVertical)">
                                      <p:cBhvr>
                                        <p:cTn id="116" dur="500"/>
                                        <p:tgtEl>
                                          <p:spTgt spid="37"/>
                                        </p:tgtEl>
                                      </p:cBhvr>
                                    </p:animEffect>
                                  </p:childTnLst>
                                </p:cTn>
                              </p:par>
                              <p:par>
                                <p:cTn id="117" presetID="16" presetClass="entr" presetSubtype="21"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barn(inVertical)">
                                      <p:cBhvr>
                                        <p:cTn id="119" dur="500"/>
                                        <p:tgtEl>
                                          <p:spTgt spid="39"/>
                                        </p:tgtEl>
                                      </p:cBhvr>
                                    </p:animEffect>
                                  </p:childTnLst>
                                </p:cTn>
                              </p:par>
                            </p:childTnLst>
                          </p:cTn>
                        </p:par>
                        <p:par>
                          <p:cTn id="120" fill="hold">
                            <p:stCondLst>
                              <p:cond delay="5000"/>
                            </p:stCondLst>
                            <p:childTnLst>
                              <p:par>
                                <p:cTn id="121" presetID="22" presetClass="entr" presetSubtype="4" fill="hold" grpId="0" nodeType="after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wipe(down)">
                                      <p:cBhvr>
                                        <p:cTn id="12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P spid="100" grpId="0"/>
      <p:bldP spid="101" grpId="0"/>
      <p:bldP spid="103" grpId="0"/>
      <p:bldP spid="105" grpId="0"/>
      <p:bldP spid="59" grpId="0"/>
      <p:bldP spid="13" grpId="0"/>
      <p:bldP spid="69" grpId="0"/>
      <p:bldP spid="72" grpId="0"/>
      <p:bldP spid="73" grpId="0"/>
      <p:bldP spid="74" grpId="0"/>
      <p:bldP spid="80" grpId="0"/>
      <p:bldP spid="84" grpId="0"/>
      <p:bldP spid="85" grpId="0"/>
      <p:bldP spid="10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0144E2-5F68-7D4E-B0FF-9B8D2F8DC7C3}"/>
              </a:ext>
            </a:extLst>
          </p:cNvPr>
          <p:cNvSpPr/>
          <p:nvPr/>
        </p:nvSpPr>
        <p:spPr>
          <a:xfrm>
            <a:off x="830951" y="1669342"/>
            <a:ext cx="10028363" cy="3717740"/>
          </a:xfrm>
          <a:prstGeom prst="rect">
            <a:avLst/>
          </a:prstGeom>
        </p:spPr>
        <p:txBody>
          <a:bodyPr wrap="square">
            <a:noAutofit/>
          </a:bodyPr>
          <a:lstStyle/>
          <a:p>
            <a:pPr marL="342900" indent="-342900">
              <a:lnSpc>
                <a:spcPct val="150000"/>
              </a:lnSpc>
              <a:buFont typeface="Arial" panose="020B0604020202020204" pitchFamily="34" charset="0"/>
              <a:buChar char="•"/>
            </a:pPr>
            <a:r>
              <a:rPr lang="en-US" sz="2400" dirty="0">
                <a:latin typeface="Myriad Pro" panose="020B0503030403020204" pitchFamily="34" charset="0"/>
                <a:ea typeface="GE SS Two Medium" panose="020A0503020102020204" pitchFamily="18" charset="-78"/>
                <a:cs typeface="Adobe Arabic" panose="02040503050201020203" pitchFamily="18" charset="-78"/>
              </a:rPr>
              <a:t>National Textbook- Third Secondary Year-Life Sciences- CRDP.</a:t>
            </a:r>
          </a:p>
          <a:p>
            <a:pPr marL="285750" indent="-285750">
              <a:lnSpc>
                <a:spcPct val="150000"/>
              </a:lnSpc>
              <a:buFont typeface="Arial" panose="020B0604020202020204" pitchFamily="34" charset="0"/>
              <a:buChar char="•"/>
            </a:pPr>
            <a:r>
              <a:rPr lang="en-US" sz="2400" dirty="0">
                <a:latin typeface="Myriad Pro" panose="020B0503030403020204" pitchFamily="34" charset="0"/>
                <a:ea typeface="GE SS Two Medium" panose="020A0503020102020204" pitchFamily="18" charset="-78"/>
                <a:cs typeface="Adobe Arabic" panose="02040503050201020203" pitchFamily="18" charset="-78"/>
                <a:hlinkClick r:id="rId2"/>
              </a:rPr>
              <a:t>https://www.youtube.com/watch?v=KsMd3LZ0Rvo&amp;list=UU70I-YRzPRWO-E315lHXIMA&amp;index=29</a:t>
            </a: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r>
              <a:rPr lang="en-US" sz="2400" dirty="0">
                <a:latin typeface="Myriad Pro" panose="020B0503030403020204" pitchFamily="34" charset="0"/>
                <a:ea typeface="GE SS Two Medium" panose="020A0503020102020204" pitchFamily="18" charset="-78"/>
                <a:cs typeface="Adobe Arabic" panose="02040503050201020203" pitchFamily="18" charset="-78"/>
                <a:hlinkClick r:id="rId3"/>
              </a:rPr>
              <a:t>https://www.flickr.com/photos/yourgenome/26344046544</a:t>
            </a: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a:lnSpc>
                <a:spcPct val="150000"/>
              </a:lnSpc>
            </a:pPr>
            <a:endParaRPr lang="ar-SA" sz="2400" dirty="0">
              <a:latin typeface="Myriad Pro" panose="020B0503030403020204" pitchFamily="34" charset="0"/>
              <a:ea typeface="GE SS Two Medium" panose="020A0503020102020204" pitchFamily="18" charset="-78"/>
              <a:cs typeface="Adobe Arabic" panose="02040503050201020203" pitchFamily="18" charset="-78"/>
            </a:endParaRPr>
          </a:p>
        </p:txBody>
      </p:sp>
      <p:sp>
        <p:nvSpPr>
          <p:cNvPr id="3"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313625190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D336E8-92FC-9E48-8BC0-60CA2D5A8973}"/>
              </a:ext>
            </a:extLst>
          </p:cNvPr>
          <p:cNvSpPr txBox="1">
            <a:spLocks/>
          </p:cNvSpPr>
          <p:nvPr/>
        </p:nvSpPr>
        <p:spPr>
          <a:xfrm>
            <a:off x="1021491" y="2072760"/>
            <a:ext cx="9926595" cy="3924386"/>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Myriad Pro" panose="020B0503030403020204" pitchFamily="34" charset="0"/>
              </a:rPr>
              <a:t>Coordinator: Rana Abdallah</a:t>
            </a:r>
          </a:p>
          <a:p>
            <a:pPr>
              <a:lnSpc>
                <a:spcPct val="150000"/>
              </a:lnSpc>
            </a:pPr>
            <a:r>
              <a:rPr lang="en-US" sz="2400" dirty="0">
                <a:latin typeface="Myriad Pro" panose="020B0503030403020204" pitchFamily="34" charset="0"/>
              </a:rPr>
              <a:t>Author: Mohamad Ouaidat</a:t>
            </a:r>
          </a:p>
          <a:p>
            <a:pPr>
              <a:lnSpc>
                <a:spcPct val="150000"/>
              </a:lnSpc>
            </a:pPr>
            <a:r>
              <a:rPr lang="en-US" sz="2400" dirty="0">
                <a:latin typeface="Myriad Pro" panose="020B0503030403020204" pitchFamily="34" charset="0"/>
              </a:rPr>
              <a:t>Reviewer: Sahar Ibrahim</a:t>
            </a:r>
          </a:p>
          <a:p>
            <a:pPr>
              <a:lnSpc>
                <a:spcPct val="150000"/>
              </a:lnSpc>
            </a:pPr>
            <a:r>
              <a:rPr lang="en-US" sz="2400" dirty="0">
                <a:latin typeface="Myriad Pro" panose="020B0503030403020204" pitchFamily="34" charset="0"/>
              </a:rPr>
              <a:t>Language Editor: Mariam </a:t>
            </a:r>
            <a:r>
              <a:rPr lang="en-US" sz="2400" dirty="0" err="1">
                <a:latin typeface="Myriad Pro" panose="020B0503030403020204" pitchFamily="34" charset="0"/>
              </a:rPr>
              <a:t>Antar</a:t>
            </a:r>
            <a:endParaRPr lang="en-US" sz="2400" dirty="0">
              <a:latin typeface="Myriad Pro" panose="020B0503030403020204" pitchFamily="34" charset="0"/>
            </a:endParaRPr>
          </a:p>
          <a:p>
            <a:pPr>
              <a:lnSpc>
                <a:spcPct val="150000"/>
              </a:lnSpc>
            </a:pPr>
            <a:r>
              <a:rPr lang="en-US" sz="2400" dirty="0">
                <a:latin typeface="Myriad Pro" panose="020B0503030403020204" pitchFamily="34" charset="0"/>
              </a:rPr>
              <a:t>Translator: Leila </a:t>
            </a:r>
            <a:r>
              <a:rPr lang="en-US" sz="2400" dirty="0" err="1">
                <a:latin typeface="Myriad Pro" panose="020B0503030403020204" pitchFamily="34" charset="0"/>
              </a:rPr>
              <a:t>Miski</a:t>
            </a:r>
            <a:endParaRPr lang="en-US" sz="2400" dirty="0">
              <a:latin typeface="Myriad Pro" panose="020B0503030403020204" pitchFamily="34" charset="0"/>
            </a:endParaRPr>
          </a:p>
        </p:txBody>
      </p:sp>
    </p:spTree>
    <p:extLst>
      <p:ext uri="{BB962C8B-B14F-4D97-AF65-F5344CB8AC3E}">
        <p14:creationId xmlns:p14="http://schemas.microsoft.com/office/powerpoint/2010/main" val="9850306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43214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E529B0A2-DB30-B948-8126-A04627032BEF}"/>
              </a:ext>
            </a:extLst>
          </p:cNvPr>
          <p:cNvSpPr/>
          <p:nvPr/>
        </p:nvSpPr>
        <p:spPr>
          <a:xfrm flipH="1">
            <a:off x="1582673" y="2944163"/>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30" name="Graphic 129">
            <a:extLst>
              <a:ext uri="{FF2B5EF4-FFF2-40B4-BE49-F238E27FC236}">
                <a16:creationId xmlns:a16="http://schemas.microsoft.com/office/drawing/2014/main" id="{6D6A3ACE-865F-4B46-96A2-46497EFF6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5135" y="2695268"/>
            <a:ext cx="737188" cy="1039132"/>
          </a:xfrm>
          <a:prstGeom prst="rect">
            <a:avLst/>
          </a:prstGeom>
        </p:spPr>
      </p:pic>
      <p:sp>
        <p:nvSpPr>
          <p:cNvPr id="131" name="TextBox 130">
            <a:extLst>
              <a:ext uri="{FF2B5EF4-FFF2-40B4-BE49-F238E27FC236}">
                <a16:creationId xmlns:a16="http://schemas.microsoft.com/office/drawing/2014/main" id="{C09FDDE5-8029-704D-8837-2E233C518ECD}"/>
              </a:ext>
            </a:extLst>
          </p:cNvPr>
          <p:cNvSpPr txBox="1"/>
          <p:nvPr/>
        </p:nvSpPr>
        <p:spPr>
          <a:xfrm>
            <a:off x="1064276" y="2982212"/>
            <a:ext cx="369414" cy="507831"/>
          </a:xfrm>
          <a:prstGeom prst="rect">
            <a:avLst/>
          </a:prstGeom>
          <a:noFill/>
        </p:spPr>
        <p:txBody>
          <a:bodyPr wrap="square" rtlCol="0" anchor="ctr">
            <a:spAutoFit/>
          </a:bodyPr>
          <a:lstStyle/>
          <a:p>
            <a:pPr algn="ctr"/>
            <a:r>
              <a:rPr lang="en-US" altLang="ko-KR" sz="2700" b="1" dirty="0">
                <a:solidFill>
                  <a:schemeClr val="bg1"/>
                </a:solidFill>
              </a:rPr>
              <a:t>2</a:t>
            </a:r>
            <a:endParaRPr lang="ko-KR" altLang="en-US" sz="2700" b="1" dirty="0">
              <a:solidFill>
                <a:schemeClr val="bg1"/>
              </a:solidFill>
            </a:endParaRPr>
          </a:p>
        </p:txBody>
      </p:sp>
      <p:sp>
        <p:nvSpPr>
          <p:cNvPr id="132" name="TextBox 131">
            <a:extLst>
              <a:ext uri="{FF2B5EF4-FFF2-40B4-BE49-F238E27FC236}">
                <a16:creationId xmlns:a16="http://schemas.microsoft.com/office/drawing/2014/main" id="{4D44CACC-C4E0-7B45-A101-3EABD06A05A2}"/>
              </a:ext>
            </a:extLst>
          </p:cNvPr>
          <p:cNvSpPr txBox="1"/>
          <p:nvPr/>
        </p:nvSpPr>
        <p:spPr>
          <a:xfrm flipH="1">
            <a:off x="2005226" y="2911432"/>
            <a:ext cx="8173978" cy="502573"/>
          </a:xfrm>
          <a:prstGeom prst="rect">
            <a:avLst/>
          </a:prstGeom>
          <a:noFill/>
        </p:spPr>
        <p:txBody>
          <a:bodyPr wrap="square" rtlCol="0">
            <a:spAutoFit/>
          </a:bodyPr>
          <a:lstStyle/>
          <a:p>
            <a:pPr>
              <a:lnSpc>
                <a:spcPct val="150000"/>
              </a:lnSpc>
            </a:pPr>
            <a:r>
              <a:rPr lang="en-US" sz="2000" dirty="0">
                <a:latin typeface="Myriad Pro" panose="020B0503030403020204" pitchFamily="34" charset="0"/>
                <a:ea typeface="GE SS Two Light" panose="020A0503020102020204" pitchFamily="18" charset="-78"/>
                <a:cs typeface="GE SS Two Light" panose="020A0503020102020204" pitchFamily="18" charset="-78"/>
              </a:rPr>
              <a:t>Restriction Enzymes</a:t>
            </a:r>
          </a:p>
        </p:txBody>
      </p:sp>
      <p:sp>
        <p:nvSpPr>
          <p:cNvPr id="133" name="Rectangle 132">
            <a:extLst>
              <a:ext uri="{FF2B5EF4-FFF2-40B4-BE49-F238E27FC236}">
                <a16:creationId xmlns:a16="http://schemas.microsoft.com/office/drawing/2014/main" id="{DB32C9AE-AB8A-DC45-B272-DEF916032480}"/>
              </a:ext>
            </a:extLst>
          </p:cNvPr>
          <p:cNvSpPr/>
          <p:nvPr/>
        </p:nvSpPr>
        <p:spPr>
          <a:xfrm flipH="1">
            <a:off x="1582673" y="3736353"/>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34" name="Graphic 133">
            <a:extLst>
              <a:ext uri="{FF2B5EF4-FFF2-40B4-BE49-F238E27FC236}">
                <a16:creationId xmlns:a16="http://schemas.microsoft.com/office/drawing/2014/main" id="{E17E16C8-E764-9C43-91F3-BC2CB3EA7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5135" y="3487458"/>
            <a:ext cx="737188" cy="1039132"/>
          </a:xfrm>
          <a:prstGeom prst="rect">
            <a:avLst/>
          </a:prstGeom>
        </p:spPr>
      </p:pic>
      <p:sp>
        <p:nvSpPr>
          <p:cNvPr id="135" name="TextBox 134">
            <a:extLst>
              <a:ext uri="{FF2B5EF4-FFF2-40B4-BE49-F238E27FC236}">
                <a16:creationId xmlns:a16="http://schemas.microsoft.com/office/drawing/2014/main" id="{EFA55753-AC98-BA4A-B81E-88658A9C6B37}"/>
              </a:ext>
            </a:extLst>
          </p:cNvPr>
          <p:cNvSpPr txBox="1"/>
          <p:nvPr/>
        </p:nvSpPr>
        <p:spPr>
          <a:xfrm>
            <a:off x="1064276" y="3774402"/>
            <a:ext cx="369414" cy="507831"/>
          </a:xfrm>
          <a:prstGeom prst="rect">
            <a:avLst/>
          </a:prstGeom>
          <a:noFill/>
        </p:spPr>
        <p:txBody>
          <a:bodyPr wrap="square" rtlCol="0" anchor="ctr">
            <a:spAutoFit/>
          </a:bodyPr>
          <a:lstStyle/>
          <a:p>
            <a:pPr algn="ctr"/>
            <a:r>
              <a:rPr lang="en-US" altLang="ko-KR" sz="2700" b="1" dirty="0">
                <a:solidFill>
                  <a:schemeClr val="bg1"/>
                </a:solidFill>
              </a:rPr>
              <a:t>3</a:t>
            </a:r>
            <a:endParaRPr lang="ko-KR" altLang="en-US" sz="2700" b="1" dirty="0">
              <a:solidFill>
                <a:schemeClr val="bg1"/>
              </a:solidFill>
            </a:endParaRPr>
          </a:p>
        </p:txBody>
      </p:sp>
      <p:sp>
        <p:nvSpPr>
          <p:cNvPr id="136" name="TextBox 135">
            <a:extLst>
              <a:ext uri="{FF2B5EF4-FFF2-40B4-BE49-F238E27FC236}">
                <a16:creationId xmlns:a16="http://schemas.microsoft.com/office/drawing/2014/main" id="{67662F08-5FF4-9748-97F3-1883A737AD60}"/>
              </a:ext>
            </a:extLst>
          </p:cNvPr>
          <p:cNvSpPr txBox="1"/>
          <p:nvPr/>
        </p:nvSpPr>
        <p:spPr>
          <a:xfrm flipH="1">
            <a:off x="2005226" y="3703622"/>
            <a:ext cx="8173978" cy="502573"/>
          </a:xfrm>
          <a:prstGeom prst="rect">
            <a:avLst/>
          </a:prstGeom>
          <a:noFill/>
        </p:spPr>
        <p:txBody>
          <a:bodyPr wrap="square" rtlCol="0">
            <a:spAutoFit/>
          </a:bodyPr>
          <a:lstStyle/>
          <a:p>
            <a:pPr>
              <a:lnSpc>
                <a:spcPct val="150000"/>
              </a:lnSpc>
            </a:pPr>
            <a:r>
              <a:rPr lang="en-US" sz="2000" dirty="0">
                <a:latin typeface="Myriad Pro" panose="020B0503030403020204" pitchFamily="34" charset="0"/>
                <a:ea typeface="GE SS Two Light" panose="020A0503020102020204" pitchFamily="18" charset="-78"/>
                <a:cs typeface="GE SS Two Light" panose="020A0503020102020204" pitchFamily="18" charset="-78"/>
              </a:rPr>
              <a:t>Gene Cloning</a:t>
            </a:r>
          </a:p>
        </p:txBody>
      </p:sp>
      <p:sp>
        <p:nvSpPr>
          <p:cNvPr id="137" name="Rectangle 136">
            <a:extLst>
              <a:ext uri="{FF2B5EF4-FFF2-40B4-BE49-F238E27FC236}">
                <a16:creationId xmlns:a16="http://schemas.microsoft.com/office/drawing/2014/main" id="{38EB2F92-6074-684D-9916-88EB23EE4E41}"/>
              </a:ext>
            </a:extLst>
          </p:cNvPr>
          <p:cNvSpPr/>
          <p:nvPr/>
        </p:nvSpPr>
        <p:spPr>
          <a:xfrm flipH="1">
            <a:off x="1582673" y="2162314"/>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38" name="Graphic 137">
            <a:extLst>
              <a:ext uri="{FF2B5EF4-FFF2-40B4-BE49-F238E27FC236}">
                <a16:creationId xmlns:a16="http://schemas.microsoft.com/office/drawing/2014/main" id="{4F63A660-D7FB-2147-B405-4264DF300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5135" y="1913419"/>
            <a:ext cx="737188" cy="1039132"/>
          </a:xfrm>
          <a:prstGeom prst="rect">
            <a:avLst/>
          </a:prstGeom>
        </p:spPr>
      </p:pic>
      <p:sp>
        <p:nvSpPr>
          <p:cNvPr id="139" name="TextBox 138">
            <a:extLst>
              <a:ext uri="{FF2B5EF4-FFF2-40B4-BE49-F238E27FC236}">
                <a16:creationId xmlns:a16="http://schemas.microsoft.com/office/drawing/2014/main" id="{95051552-3588-4842-A1A5-6C72EC38031C}"/>
              </a:ext>
            </a:extLst>
          </p:cNvPr>
          <p:cNvSpPr txBox="1"/>
          <p:nvPr/>
        </p:nvSpPr>
        <p:spPr>
          <a:xfrm>
            <a:off x="1064276" y="2200363"/>
            <a:ext cx="369414" cy="507831"/>
          </a:xfrm>
          <a:prstGeom prst="rect">
            <a:avLst/>
          </a:prstGeom>
          <a:noFill/>
        </p:spPr>
        <p:txBody>
          <a:bodyPr wrap="square" rtlCol="0" anchor="ctr">
            <a:spAutoFit/>
          </a:bodyPr>
          <a:lstStyle/>
          <a:p>
            <a:pPr algn="ctr"/>
            <a:r>
              <a:rPr lang="en-US" altLang="ko-KR" sz="2700" b="1" dirty="0">
                <a:solidFill>
                  <a:schemeClr val="bg1"/>
                </a:solidFill>
              </a:rPr>
              <a:t>1</a:t>
            </a:r>
            <a:endParaRPr lang="ko-KR" altLang="en-US" sz="2700" b="1" dirty="0">
              <a:solidFill>
                <a:schemeClr val="bg1"/>
              </a:solidFill>
            </a:endParaRPr>
          </a:p>
        </p:txBody>
      </p:sp>
      <p:sp>
        <p:nvSpPr>
          <p:cNvPr id="140" name="TextBox 139">
            <a:extLst>
              <a:ext uri="{FF2B5EF4-FFF2-40B4-BE49-F238E27FC236}">
                <a16:creationId xmlns:a16="http://schemas.microsoft.com/office/drawing/2014/main" id="{A2DED82E-A298-C54D-B597-4D90C1E83594}"/>
              </a:ext>
            </a:extLst>
          </p:cNvPr>
          <p:cNvSpPr txBox="1"/>
          <p:nvPr/>
        </p:nvSpPr>
        <p:spPr>
          <a:xfrm flipH="1">
            <a:off x="2005226" y="2129583"/>
            <a:ext cx="8173978" cy="502573"/>
          </a:xfrm>
          <a:prstGeom prst="rect">
            <a:avLst/>
          </a:prstGeom>
          <a:noFill/>
        </p:spPr>
        <p:txBody>
          <a:bodyPr wrap="square" rtlCol="0">
            <a:spAutoFit/>
          </a:bodyPr>
          <a:lstStyle/>
          <a:p>
            <a:pPr>
              <a:lnSpc>
                <a:spcPct val="150000"/>
              </a:lnSpc>
            </a:pPr>
            <a:r>
              <a:rPr lang="en-US" sz="2000" dirty="0">
                <a:latin typeface="Myriad Pro" panose="020B0503030403020204" pitchFamily="34" charset="0"/>
                <a:ea typeface="GE SS Two Light" panose="020A0503020102020204" pitchFamily="18" charset="-78"/>
                <a:cs typeface="GE SS Two Light" panose="020A0503020102020204" pitchFamily="18" charset="-78"/>
              </a:rPr>
              <a:t>Isolation of DNA</a:t>
            </a:r>
          </a:p>
        </p:txBody>
      </p:sp>
      <p:sp>
        <p:nvSpPr>
          <p:cNvPr id="143" name="TextBox 142">
            <a:extLst>
              <a:ext uri="{FF2B5EF4-FFF2-40B4-BE49-F238E27FC236}">
                <a16:creationId xmlns:a16="http://schemas.microsoft.com/office/drawing/2014/main" id="{FF8E0268-0F03-7A42-AB49-C26C78DFA5C3}"/>
              </a:ext>
            </a:extLst>
          </p:cNvPr>
          <p:cNvSpPr txBox="1"/>
          <p:nvPr/>
        </p:nvSpPr>
        <p:spPr>
          <a:xfrm>
            <a:off x="1064276" y="4562868"/>
            <a:ext cx="369414"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sp>
        <p:nvSpPr>
          <p:cNvPr id="147" name="TextBox 146">
            <a:extLst>
              <a:ext uri="{FF2B5EF4-FFF2-40B4-BE49-F238E27FC236}">
                <a16:creationId xmlns:a16="http://schemas.microsoft.com/office/drawing/2014/main" id="{4FF0D3B6-14CA-164E-BDA6-49F83E4D54AD}"/>
              </a:ext>
            </a:extLst>
          </p:cNvPr>
          <p:cNvSpPr txBox="1"/>
          <p:nvPr/>
        </p:nvSpPr>
        <p:spPr>
          <a:xfrm>
            <a:off x="1064276" y="5351811"/>
            <a:ext cx="369414" cy="507831"/>
          </a:xfrm>
          <a:prstGeom prst="rect">
            <a:avLst/>
          </a:prstGeom>
          <a:noFill/>
        </p:spPr>
        <p:txBody>
          <a:bodyPr wrap="square" rtlCol="0" anchor="ctr">
            <a:spAutoFit/>
          </a:bodyPr>
          <a:lstStyle/>
          <a:p>
            <a:pPr algn="ctr"/>
            <a:r>
              <a:rPr lang="en-US" altLang="ko-KR" sz="2700" b="1" dirty="0">
                <a:solidFill>
                  <a:schemeClr val="bg1"/>
                </a:solidFill>
              </a:rPr>
              <a:t>5</a:t>
            </a:r>
            <a:endParaRPr lang="ko-KR" altLang="en-US" sz="2700" b="1" dirty="0">
              <a:solidFill>
                <a:schemeClr val="bg1"/>
              </a:solidFill>
            </a:endParaRPr>
          </a:p>
        </p:txBody>
      </p:sp>
      <p:sp>
        <p:nvSpPr>
          <p:cNvPr id="18" name="Rectangle 17">
            <a:extLst>
              <a:ext uri="{FF2B5EF4-FFF2-40B4-BE49-F238E27FC236}">
                <a16:creationId xmlns:a16="http://schemas.microsoft.com/office/drawing/2014/main" id="{DB32C9AE-AB8A-DC45-B272-DEF916032480}"/>
              </a:ext>
            </a:extLst>
          </p:cNvPr>
          <p:cNvSpPr/>
          <p:nvPr/>
        </p:nvSpPr>
        <p:spPr>
          <a:xfrm flipH="1">
            <a:off x="1598029" y="4589605"/>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6" name="Graphic 133">
            <a:extLst>
              <a:ext uri="{FF2B5EF4-FFF2-40B4-BE49-F238E27FC236}">
                <a16:creationId xmlns:a16="http://schemas.microsoft.com/office/drawing/2014/main" id="{E17E16C8-E764-9C43-91F3-BC2CB3EA7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64276" y="4317220"/>
            <a:ext cx="737188" cy="1039132"/>
          </a:xfrm>
          <a:prstGeom prst="rect">
            <a:avLst/>
          </a:prstGeom>
        </p:spPr>
      </p:pic>
      <p:sp>
        <p:nvSpPr>
          <p:cNvPr id="17" name="TextBox 16">
            <a:extLst>
              <a:ext uri="{FF2B5EF4-FFF2-40B4-BE49-F238E27FC236}">
                <a16:creationId xmlns:a16="http://schemas.microsoft.com/office/drawing/2014/main" id="{67662F08-5FF4-9748-97F3-1883A737AD60}"/>
              </a:ext>
            </a:extLst>
          </p:cNvPr>
          <p:cNvSpPr txBox="1"/>
          <p:nvPr/>
        </p:nvSpPr>
        <p:spPr>
          <a:xfrm flipH="1">
            <a:off x="2024367" y="4533384"/>
            <a:ext cx="8173978" cy="502573"/>
          </a:xfrm>
          <a:prstGeom prst="rect">
            <a:avLst/>
          </a:prstGeom>
          <a:noFill/>
        </p:spPr>
        <p:txBody>
          <a:bodyPr wrap="square" rtlCol="0">
            <a:spAutoFit/>
          </a:bodyPr>
          <a:lstStyle/>
          <a:p>
            <a:pPr>
              <a:lnSpc>
                <a:spcPct val="150000"/>
              </a:lnSpc>
            </a:pPr>
            <a:r>
              <a:rPr lang="en-US" sz="2000" dirty="0">
                <a:latin typeface="Myriad Pro" panose="020B0503030403020204" pitchFamily="34" charset="0"/>
                <a:ea typeface="GE SS Two Light" panose="020A0503020102020204" pitchFamily="18" charset="-78"/>
                <a:cs typeface="GE SS Two Light" panose="020A0503020102020204" pitchFamily="18" charset="-78"/>
              </a:rPr>
              <a:t>Gel Electrophoresis</a:t>
            </a:r>
          </a:p>
        </p:txBody>
      </p:sp>
      <p:sp>
        <p:nvSpPr>
          <p:cNvPr id="19" name="TextBox 18">
            <a:extLst>
              <a:ext uri="{FF2B5EF4-FFF2-40B4-BE49-F238E27FC236}">
                <a16:creationId xmlns:a16="http://schemas.microsoft.com/office/drawing/2014/main" id="{EFA55753-AC98-BA4A-B81E-88658A9C6B37}"/>
              </a:ext>
            </a:extLst>
          </p:cNvPr>
          <p:cNvSpPr txBox="1"/>
          <p:nvPr/>
        </p:nvSpPr>
        <p:spPr>
          <a:xfrm>
            <a:off x="1065734" y="4622639"/>
            <a:ext cx="369414"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sp>
        <p:nvSpPr>
          <p:cNvPr id="20" name="Rectangle 19">
            <a:extLst>
              <a:ext uri="{FF2B5EF4-FFF2-40B4-BE49-F238E27FC236}">
                <a16:creationId xmlns:a16="http://schemas.microsoft.com/office/drawing/2014/main" id="{DB32C9AE-AB8A-DC45-B272-DEF916032480}"/>
              </a:ext>
            </a:extLst>
          </p:cNvPr>
          <p:cNvSpPr/>
          <p:nvPr/>
        </p:nvSpPr>
        <p:spPr>
          <a:xfrm flipH="1">
            <a:off x="1582673" y="5452401"/>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21" name="Graphic 133">
            <a:extLst>
              <a:ext uri="{FF2B5EF4-FFF2-40B4-BE49-F238E27FC236}">
                <a16:creationId xmlns:a16="http://schemas.microsoft.com/office/drawing/2014/main" id="{E17E16C8-E764-9C43-91F3-BC2CB3EA7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64276" y="5166748"/>
            <a:ext cx="737188" cy="1039132"/>
          </a:xfrm>
          <a:prstGeom prst="rect">
            <a:avLst/>
          </a:prstGeom>
        </p:spPr>
      </p:pic>
      <p:sp>
        <p:nvSpPr>
          <p:cNvPr id="22" name="TextBox 21">
            <a:extLst>
              <a:ext uri="{FF2B5EF4-FFF2-40B4-BE49-F238E27FC236}">
                <a16:creationId xmlns:a16="http://schemas.microsoft.com/office/drawing/2014/main" id="{67662F08-5FF4-9748-97F3-1883A737AD60}"/>
              </a:ext>
            </a:extLst>
          </p:cNvPr>
          <p:cNvSpPr txBox="1"/>
          <p:nvPr/>
        </p:nvSpPr>
        <p:spPr>
          <a:xfrm flipH="1">
            <a:off x="2009011" y="5396180"/>
            <a:ext cx="8173978" cy="502573"/>
          </a:xfrm>
          <a:prstGeom prst="rect">
            <a:avLst/>
          </a:prstGeom>
          <a:noFill/>
        </p:spPr>
        <p:txBody>
          <a:bodyPr wrap="square" rtlCol="0">
            <a:spAutoFit/>
          </a:bodyPr>
          <a:lstStyle/>
          <a:p>
            <a:pPr>
              <a:lnSpc>
                <a:spcPct val="150000"/>
              </a:lnSpc>
            </a:pPr>
            <a:r>
              <a:rPr lang="en-US" sz="2000" dirty="0">
                <a:latin typeface="Myriad Pro" panose="020B0503030403020204" pitchFamily="34" charset="0"/>
                <a:ea typeface="GE SS Two Light" panose="020A0503020102020204" pitchFamily="18" charset="-78"/>
                <a:cs typeface="GE SS Two Light" panose="020A0503020102020204" pitchFamily="18" charset="-78"/>
              </a:rPr>
              <a:t>Restriction Fragment Length Polymorphism</a:t>
            </a:r>
          </a:p>
        </p:txBody>
      </p:sp>
      <p:sp>
        <p:nvSpPr>
          <p:cNvPr id="23" name="TextBox 22">
            <a:extLst>
              <a:ext uri="{FF2B5EF4-FFF2-40B4-BE49-F238E27FC236}">
                <a16:creationId xmlns:a16="http://schemas.microsoft.com/office/drawing/2014/main" id="{EFA55753-AC98-BA4A-B81E-88658A9C6B37}"/>
              </a:ext>
            </a:extLst>
          </p:cNvPr>
          <p:cNvSpPr txBox="1"/>
          <p:nvPr/>
        </p:nvSpPr>
        <p:spPr>
          <a:xfrm>
            <a:off x="1066711" y="5468917"/>
            <a:ext cx="369414" cy="507831"/>
          </a:xfrm>
          <a:prstGeom prst="rect">
            <a:avLst/>
          </a:prstGeom>
          <a:noFill/>
        </p:spPr>
        <p:txBody>
          <a:bodyPr wrap="square" rtlCol="0" anchor="ctr">
            <a:spAutoFit/>
          </a:bodyPr>
          <a:lstStyle/>
          <a:p>
            <a:pPr algn="ctr"/>
            <a:r>
              <a:rPr lang="en-US" altLang="ko-KR" sz="2700" b="1" dirty="0">
                <a:solidFill>
                  <a:schemeClr val="bg1"/>
                </a:solidFill>
              </a:rPr>
              <a:t>5</a:t>
            </a:r>
            <a:endParaRPr lang="ko-KR" altLang="en-US" sz="2700" b="1" dirty="0">
              <a:solidFill>
                <a:schemeClr val="bg1"/>
              </a:solidFill>
            </a:endParaRPr>
          </a:p>
        </p:txBody>
      </p:sp>
      <p:sp>
        <p:nvSpPr>
          <p:cNvPr id="24" name="Subtitle 2">
            <a:extLst>
              <a:ext uri="{FF2B5EF4-FFF2-40B4-BE49-F238E27FC236}">
                <a16:creationId xmlns:a16="http://schemas.microsoft.com/office/drawing/2014/main" id="{655D1184-17FD-D34E-B226-D56D0AB3A998}"/>
              </a:ext>
            </a:extLst>
          </p:cNvPr>
          <p:cNvSpPr txBox="1">
            <a:spLocks/>
          </p:cNvSpPr>
          <p:nvPr/>
        </p:nvSpPr>
        <p:spPr>
          <a:xfrm>
            <a:off x="3020505" y="662867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6624336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wipe(left)">
                                      <p:cBhvr>
                                        <p:cTn id="13" dur="5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500"/>
                                        <p:tgtEl>
                                          <p:spTgt spid="1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fade">
                                      <p:cBhvr>
                                        <p:cTn id="21" dur="500"/>
                                        <p:tgtEl>
                                          <p:spTgt spid="1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wipe(left)">
                                      <p:cBhvr>
                                        <p:cTn id="24" dur="500"/>
                                        <p:tgtEl>
                                          <p:spTgt spid="129"/>
                                        </p:tgtEl>
                                      </p:cBhvr>
                                    </p:animEffect>
                                  </p:childTnLst>
                                </p:cTn>
                              </p:par>
                              <p:par>
                                <p:cTn id="25" presetID="10"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500"/>
                                        <p:tgtEl>
                                          <p:spTgt spid="13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33"/>
                                        </p:tgtEl>
                                        <p:attrNameLst>
                                          <p:attrName>style.visibility</p:attrName>
                                        </p:attrNameLst>
                                      </p:cBhvr>
                                      <p:to>
                                        <p:strVal val="visible"/>
                                      </p:to>
                                    </p:set>
                                    <p:animEffect transition="in" filter="wipe(left)">
                                      <p:cBhvr>
                                        <p:cTn id="38" dur="500"/>
                                        <p:tgtEl>
                                          <p:spTgt spid="133"/>
                                        </p:tgtEl>
                                      </p:cBhvr>
                                    </p:animEffect>
                                  </p:childTnLst>
                                </p:cTn>
                              </p:par>
                              <p:par>
                                <p:cTn id="39" presetID="10" presetClass="entr" presetSubtype="0" fill="hold"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500"/>
                                        <p:tgtEl>
                                          <p:spTgt spid="1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1" grpId="0"/>
      <p:bldP spid="132" grpId="0"/>
      <p:bldP spid="133" grpId="0" animBg="1"/>
      <p:bldP spid="135" grpId="0"/>
      <p:bldP spid="136" grpId="0"/>
      <p:bldP spid="137" grpId="0" animBg="1"/>
      <p:bldP spid="139" grpId="0"/>
      <p:bldP spid="140" grpId="0"/>
      <p:bldP spid="18" grpId="0" animBg="1"/>
      <p:bldP spid="17" grpId="0"/>
      <p:bldP spid="19" grpId="0"/>
      <p:bldP spid="20" grpId="0" animBg="1"/>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75BB3B-763B-4FA8-8CCC-FC80925497C7}"/>
              </a:ext>
            </a:extLst>
          </p:cNvPr>
          <p:cNvSpPr/>
          <p:nvPr/>
        </p:nvSpPr>
        <p:spPr>
          <a:xfrm>
            <a:off x="985200" y="1265131"/>
            <a:ext cx="4284891" cy="1938992"/>
          </a:xfrm>
          <a:prstGeom prst="rect">
            <a:avLst/>
          </a:prstGeom>
        </p:spPr>
        <p:txBody>
          <a:bodyPr wrap="square">
            <a:spAutoFit/>
          </a:bodyPr>
          <a:lstStyle/>
          <a:p>
            <a:pPr algn="just"/>
            <a:r>
              <a:rPr lang="en-US" sz="2400" b="1" dirty="0">
                <a:solidFill>
                  <a:schemeClr val="bg1"/>
                </a:solidFill>
                <a:latin typeface="Myriad Pro Light" panose="020B0403030403020204" charset="0"/>
              </a:rPr>
              <a:t>Genetic variation and polymorphism are greatly responsible for the diversity of the individuals within a population.</a:t>
            </a:r>
          </a:p>
        </p:txBody>
      </p:sp>
      <p:sp>
        <p:nvSpPr>
          <p:cNvPr id="4" name="Rectangle 3">
            <a:extLst>
              <a:ext uri="{FF2B5EF4-FFF2-40B4-BE49-F238E27FC236}">
                <a16:creationId xmlns:a16="http://schemas.microsoft.com/office/drawing/2014/main" id="{31C48004-B9EF-42E1-8AA2-AB3F304DF3E5}"/>
              </a:ext>
            </a:extLst>
          </p:cNvPr>
          <p:cNvSpPr/>
          <p:nvPr/>
        </p:nvSpPr>
        <p:spPr>
          <a:xfrm>
            <a:off x="1426346" y="4442609"/>
            <a:ext cx="3290884" cy="830997"/>
          </a:xfrm>
          <a:prstGeom prst="rect">
            <a:avLst/>
          </a:prstGeom>
        </p:spPr>
        <p:txBody>
          <a:bodyPr wrap="square">
            <a:spAutoFit/>
          </a:bodyPr>
          <a:lstStyle/>
          <a:p>
            <a:pPr algn="just"/>
            <a:r>
              <a:rPr lang="en-US" sz="2400" b="1" dirty="0">
                <a:solidFill>
                  <a:schemeClr val="bg1"/>
                </a:solidFill>
                <a:latin typeface="Myriad Pro Light" panose="020B0403030403020204" charset="0"/>
              </a:rPr>
              <a:t>How is this variation detected?</a:t>
            </a:r>
          </a:p>
        </p:txBody>
      </p:sp>
      <p:sp>
        <p:nvSpPr>
          <p:cNvPr id="34" name="Rectangle 7">
            <a:extLst>
              <a:ext uri="{FF2B5EF4-FFF2-40B4-BE49-F238E27FC236}">
                <a16:creationId xmlns:a16="http://schemas.microsoft.com/office/drawing/2014/main" id="{3BF526A5-2512-49EB-AEFC-C9D051C5AE3F}"/>
              </a:ext>
            </a:extLst>
          </p:cNvPr>
          <p:cNvSpPr/>
          <p:nvPr/>
        </p:nvSpPr>
        <p:spPr>
          <a:xfrm rot="3176239">
            <a:off x="359309" y="4584873"/>
            <a:ext cx="478990" cy="1139038"/>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1">
              <a:lumMod val="20000"/>
              <a:lumOff val="80000"/>
            </a:schemeClr>
          </a:solidFill>
          <a:ln w="12700" cap="flat" cmpd="sng" algn="ctr">
            <a:solidFill>
              <a:srgbClr val="0097D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36" name="Rounded Rectangle 51">
            <a:extLst>
              <a:ext uri="{FF2B5EF4-FFF2-40B4-BE49-F238E27FC236}">
                <a16:creationId xmlns:a16="http://schemas.microsoft.com/office/drawing/2014/main" id="{596E8F9A-3267-43FE-9EB8-F3D286D191BC}"/>
              </a:ext>
            </a:extLst>
          </p:cNvPr>
          <p:cNvSpPr/>
          <p:nvPr/>
        </p:nvSpPr>
        <p:spPr>
          <a:xfrm rot="16200000" flipH="1">
            <a:off x="9770" y="1243246"/>
            <a:ext cx="997502" cy="65444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FFFF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ea typeface="Arial Unicode MS"/>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9451" y="1710790"/>
            <a:ext cx="5166203" cy="3752062"/>
          </a:xfrm>
          <a:prstGeom prst="rect">
            <a:avLst/>
          </a:prstGeom>
          <a:ln>
            <a:noFill/>
          </a:ln>
          <a:effectLst>
            <a:softEdge rad="112500"/>
          </a:effectLst>
        </p:spPr>
      </p:pic>
      <p:sp>
        <p:nvSpPr>
          <p:cNvPr id="2" name="TextBox 1"/>
          <p:cNvSpPr txBox="1"/>
          <p:nvPr/>
        </p:nvSpPr>
        <p:spPr>
          <a:xfrm>
            <a:off x="6815216" y="5520305"/>
            <a:ext cx="4435809" cy="307777"/>
          </a:xfrm>
          <a:prstGeom prst="rect">
            <a:avLst/>
          </a:prstGeom>
          <a:noFill/>
        </p:spPr>
        <p:txBody>
          <a:bodyPr wrap="square" rtlCol="0">
            <a:spAutoFit/>
          </a:bodyPr>
          <a:lstStyle/>
          <a:p>
            <a:r>
              <a:rPr lang="en-US" sz="1400" dirty="0">
                <a:latin typeface="Myriad Pro" panose="020B0503030403020204" charset="0"/>
              </a:rPr>
              <a:t>Doc1: DNA molecule in 3D illustration (by M. </a:t>
            </a:r>
            <a:r>
              <a:rPr lang="en-US" sz="1400" dirty="0" err="1">
                <a:latin typeface="Myriad Pro" panose="020B0503030403020204" charset="0"/>
              </a:rPr>
              <a:t>Ouaidat</a:t>
            </a:r>
            <a:r>
              <a:rPr lang="en-US" sz="1400" dirty="0">
                <a:latin typeface="Myriad Pro" panose="020B0503030403020204" charset="0"/>
              </a:rPr>
              <a:t>)</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55598" y="6564390"/>
            <a:ext cx="9022018" cy="21698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p:txBody>
      </p:sp>
    </p:spTree>
    <p:extLst>
      <p:ext uri="{BB962C8B-B14F-4D97-AF65-F5344CB8AC3E}">
        <p14:creationId xmlns:p14="http://schemas.microsoft.com/office/powerpoint/2010/main" val="225021751"/>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p:cTn id="2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238">
            <a:extLst>
              <a:ext uri="{FF2B5EF4-FFF2-40B4-BE49-F238E27FC236}">
                <a16:creationId xmlns:a16="http://schemas.microsoft.com/office/drawing/2014/main" id="{CD3B25ED-F54B-424D-BBF1-6780A3737C07}"/>
              </a:ext>
            </a:extLst>
          </p:cNvPr>
          <p:cNvSpPr txBox="1"/>
          <p:nvPr/>
        </p:nvSpPr>
        <p:spPr>
          <a:xfrm>
            <a:off x="845144" y="4324318"/>
            <a:ext cx="10885906" cy="2215991"/>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300" b="1" dirty="0">
                <a:solidFill>
                  <a:schemeClr val="accent5">
                    <a:lumMod val="75000"/>
                  </a:schemeClr>
                </a:solidFill>
                <a:latin typeface="Myriad Pro" panose="020B0503030403020204" charset="0"/>
              </a:rPr>
              <a:t>1- Pick out, from the text, the origin of the restriction enzymes.</a:t>
            </a:r>
          </a:p>
          <a:p>
            <a:pPr indent="344488"/>
            <a:r>
              <a:rPr lang="en-US" sz="2300" dirty="0">
                <a:latin typeface="Myriad Pro" panose="020B0503030403020204" charset="0"/>
              </a:rPr>
              <a:t>Bacteria</a:t>
            </a:r>
          </a:p>
          <a:p>
            <a:r>
              <a:rPr lang="en-US" sz="2300" b="1" dirty="0">
                <a:solidFill>
                  <a:schemeClr val="accent5">
                    <a:lumMod val="75000"/>
                  </a:schemeClr>
                </a:solidFill>
                <a:latin typeface="Myriad Pro" panose="020B0503030403020204" charset="0"/>
              </a:rPr>
              <a:t>2- What is the importance of these enzymes:</a:t>
            </a:r>
          </a:p>
          <a:p>
            <a:pPr indent="403225"/>
            <a:r>
              <a:rPr lang="en-US" sz="2300" b="1" dirty="0">
                <a:solidFill>
                  <a:schemeClr val="accent5">
                    <a:lumMod val="75000"/>
                  </a:schemeClr>
                </a:solidFill>
                <a:latin typeface="Myriad Pro" panose="020B0503030403020204" charset="0"/>
              </a:rPr>
              <a:t>2-1. in bacteria?</a:t>
            </a:r>
          </a:p>
          <a:p>
            <a:pPr marL="336550"/>
            <a:r>
              <a:rPr lang="en-US" sz="2300" dirty="0">
                <a:latin typeface="Myriad Pro" panose="020B0503030403020204" charset="0"/>
              </a:rPr>
              <a:t>A bacterium uses a restriction enzyme to defend against bacterial viruses called bacteriophages.</a:t>
            </a:r>
          </a:p>
        </p:txBody>
      </p:sp>
      <p:sp>
        <p:nvSpPr>
          <p:cNvPr id="8" name="Rectangle 7"/>
          <p:cNvSpPr/>
          <p:nvPr/>
        </p:nvSpPr>
        <p:spPr>
          <a:xfrm>
            <a:off x="706216" y="910515"/>
            <a:ext cx="6699227" cy="3277820"/>
          </a:xfrm>
          <a:prstGeom prst="rect">
            <a:avLst/>
          </a:prstGeom>
        </p:spPr>
        <p:txBody>
          <a:bodyPr wrap="square">
            <a:spAutoFit/>
          </a:bodyPr>
          <a:lstStyle/>
          <a:p>
            <a:r>
              <a:rPr lang="en-US" sz="2300" dirty="0">
                <a:latin typeface="Myriad Pro" panose="020B0503030403020204" charset="0"/>
              </a:rPr>
              <a:t>A restriction enzyme, also called restriction endonuclease, is a protein produced by bacteria that cleaves DNA at specific sites along the molecule.</a:t>
            </a:r>
          </a:p>
          <a:p>
            <a:r>
              <a:rPr lang="en-US" sz="2300" dirty="0">
                <a:latin typeface="Myriad Pro" panose="020B0503030403020204" charset="0"/>
              </a:rPr>
              <a:t>A bacterium uses a restriction enzyme to defend against bacterial viruses called bacteriophages.</a:t>
            </a:r>
          </a:p>
          <a:p>
            <a:r>
              <a:rPr lang="en-US" sz="2300" dirty="0">
                <a:latin typeface="Myriad Pro" panose="020B0503030403020204" charset="0"/>
              </a:rPr>
              <a:t>Restriction enzymes can be isolated from bacterial cells and used in the laboratory to cut DNA into smaller fragments in order to study differences and similarities in fragment length among individuals.</a:t>
            </a:r>
          </a:p>
        </p:txBody>
      </p:sp>
      <p:sp>
        <p:nvSpPr>
          <p:cNvPr id="13" name="Subtitle 2">
            <a:extLst>
              <a:ext uri="{FF2B5EF4-FFF2-40B4-BE49-F238E27FC236}">
                <a16:creationId xmlns:a16="http://schemas.microsoft.com/office/drawing/2014/main" id="{655D1184-17FD-D34E-B226-D56D0AB3A998}"/>
              </a:ext>
            </a:extLst>
          </p:cNvPr>
          <p:cNvSpPr txBox="1">
            <a:spLocks/>
          </p:cNvSpPr>
          <p:nvPr/>
        </p:nvSpPr>
        <p:spPr>
          <a:xfrm>
            <a:off x="2848436" y="6566796"/>
            <a:ext cx="9022018" cy="21698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p:txBody>
      </p:sp>
      <p:sp>
        <p:nvSpPr>
          <p:cNvPr id="14" name="Title 1">
            <a:extLst>
              <a:ext uri="{FF2B5EF4-FFF2-40B4-BE49-F238E27FC236}">
                <a16:creationId xmlns:a16="http://schemas.microsoft.com/office/drawing/2014/main" id="{6917A698-9938-E349-ADC9-4F4F79563B91}"/>
              </a:ext>
            </a:extLst>
          </p:cNvPr>
          <p:cNvSpPr txBox="1">
            <a:spLocks/>
          </p:cNvSpPr>
          <p:nvPr/>
        </p:nvSpPr>
        <p:spPr>
          <a:xfrm>
            <a:off x="706216" y="-42012"/>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What is a restriction enzyme?</a:t>
            </a:r>
            <a:endParaRPr lang="fr-ML"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endParaRPr>
          </a:p>
        </p:txBody>
      </p:sp>
      <p:sp>
        <p:nvSpPr>
          <p:cNvPr id="5" name="TextBox 4"/>
          <p:cNvSpPr txBox="1"/>
          <p:nvPr/>
        </p:nvSpPr>
        <p:spPr>
          <a:xfrm>
            <a:off x="7460931" y="3608760"/>
            <a:ext cx="4572000" cy="307777"/>
          </a:xfrm>
          <a:prstGeom prst="rect">
            <a:avLst/>
          </a:prstGeom>
          <a:noFill/>
        </p:spPr>
        <p:txBody>
          <a:bodyPr wrap="square" rtlCol="0">
            <a:spAutoFit/>
          </a:bodyPr>
          <a:lstStyle/>
          <a:p>
            <a:r>
              <a:rPr lang="en-US" sz="1400" dirty="0">
                <a:latin typeface="Myriad Pro" panose="020B0503030403020204" charset="0"/>
              </a:rPr>
              <a:t>Doc2: Bacteriophage infecting a bacterium (by M. </a:t>
            </a:r>
            <a:r>
              <a:rPr lang="en-US" sz="1400" dirty="0" err="1">
                <a:latin typeface="Myriad Pro" panose="020B0503030403020204" charset="0"/>
              </a:rPr>
              <a:t>Ouaidat</a:t>
            </a:r>
            <a:r>
              <a:rPr lang="en-US" sz="1400" dirty="0">
                <a:latin typeface="Myriad Pro" panose="020B0503030403020204" charset="0"/>
              </a:rPr>
              <a:t>)</a:t>
            </a:r>
          </a:p>
        </p:txBody>
      </p:sp>
      <p:pic>
        <p:nvPicPr>
          <p:cNvPr id="6" name="Picture Placeholder 10"/>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433187" y="1003532"/>
            <a:ext cx="4572000" cy="2626900"/>
          </a:xfrm>
          <a:prstGeom prst="rect">
            <a:avLst/>
          </a:prstGeom>
          <a:ln>
            <a:noFill/>
          </a:ln>
          <a:effectLst>
            <a:softEdge rad="112500"/>
          </a:effectLst>
        </p:spPr>
      </p:pic>
      <p:sp>
        <p:nvSpPr>
          <p:cNvPr id="9" name="Rectangle 7">
            <a:extLst>
              <a:ext uri="{FF2B5EF4-FFF2-40B4-BE49-F238E27FC236}">
                <a16:creationId xmlns:a16="http://schemas.microsoft.com/office/drawing/2014/main" id="{3BF526A5-2512-49EB-AEFC-C9D051C5AE3F}"/>
              </a:ext>
            </a:extLst>
          </p:cNvPr>
          <p:cNvSpPr/>
          <p:nvPr/>
        </p:nvSpPr>
        <p:spPr>
          <a:xfrm rot="1348723">
            <a:off x="336611" y="4102188"/>
            <a:ext cx="347384" cy="911995"/>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1">
              <a:lumMod val="20000"/>
              <a:lumOff val="80000"/>
            </a:schemeClr>
          </a:solidFill>
          <a:ln w="12700" cap="flat" cmpd="sng" algn="ctr">
            <a:solidFill>
              <a:srgbClr val="0097D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111352772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wipe(left)">
                                      <p:cBhvr>
                                        <p:cTn id="19" dur="500"/>
                                        <p:tgtEl>
                                          <p:spTgt spid="8">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500"/>
                                        <p:tgtEl>
                                          <p:spTgt spid="7">
                                            <p:txEl>
                                              <p:pRg st="2" end="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animEffect transition="in" filter="fade">
                                      <p:cBhvr>
                                        <p:cTn id="49" dur="500"/>
                                        <p:tgtEl>
                                          <p:spTgt spid="7">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4" end="4"/>
                                            </p:txEl>
                                          </p:spTgt>
                                        </p:tgtEl>
                                        <p:attrNameLst>
                                          <p:attrName>style.visibility</p:attrName>
                                        </p:attrNameLst>
                                      </p:cBhvr>
                                      <p:to>
                                        <p:strVal val="visible"/>
                                      </p:to>
                                    </p:set>
                                    <p:animEffect transition="in" filter="fade">
                                      <p:cBhvr>
                                        <p:cTn id="5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238">
            <a:extLst>
              <a:ext uri="{FF2B5EF4-FFF2-40B4-BE49-F238E27FC236}">
                <a16:creationId xmlns:a16="http://schemas.microsoft.com/office/drawing/2014/main" id="{CD3B25ED-F54B-424D-BBF1-6780A3737C07}"/>
              </a:ext>
            </a:extLst>
          </p:cNvPr>
          <p:cNvSpPr txBox="1"/>
          <p:nvPr/>
        </p:nvSpPr>
        <p:spPr>
          <a:xfrm>
            <a:off x="393290" y="4582991"/>
            <a:ext cx="10747951" cy="1508105"/>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300" b="1" dirty="0">
                <a:solidFill>
                  <a:schemeClr val="accent5">
                    <a:lumMod val="75000"/>
                  </a:schemeClr>
                </a:solidFill>
                <a:latin typeface="Myriad Pro" panose="020B0503030403020204" charset="0"/>
              </a:rPr>
              <a:t>2- What is the importance of these enzymes:</a:t>
            </a:r>
          </a:p>
          <a:p>
            <a:pPr indent="344488"/>
            <a:r>
              <a:rPr lang="en-US" sz="2300" b="1" dirty="0">
                <a:solidFill>
                  <a:schemeClr val="accent5">
                    <a:lumMod val="75000"/>
                  </a:schemeClr>
                </a:solidFill>
                <a:latin typeface="Myriad Pro" panose="020B0503030403020204" charset="0"/>
              </a:rPr>
              <a:t>2-2. for human?</a:t>
            </a:r>
          </a:p>
          <a:p>
            <a:pPr marL="344488"/>
            <a:r>
              <a:rPr lang="en-US" sz="2300" dirty="0">
                <a:latin typeface="Myriad Pro" panose="020B0503030403020204" charset="0"/>
              </a:rPr>
              <a:t>To cut DNA into </a:t>
            </a:r>
            <a:r>
              <a:rPr lang="en-US" sz="2300" dirty="0">
                <a:solidFill>
                  <a:schemeClr val="tx1"/>
                </a:solidFill>
                <a:latin typeface="Myriad Pro" panose="020B0503030403020204" charset="0"/>
              </a:rPr>
              <a:t>smaller fragments in </a:t>
            </a:r>
            <a:r>
              <a:rPr lang="en-US" sz="2300" dirty="0">
                <a:latin typeface="Myriad Pro" panose="020B0503030403020204" charset="0"/>
              </a:rPr>
              <a:t>order to study differences and similarities in fragment length among individuals.</a:t>
            </a:r>
          </a:p>
        </p:txBody>
      </p:sp>
      <p:sp>
        <p:nvSpPr>
          <p:cNvPr id="8" name="Rectangle 7"/>
          <p:cNvSpPr/>
          <p:nvPr/>
        </p:nvSpPr>
        <p:spPr>
          <a:xfrm>
            <a:off x="534681" y="1109249"/>
            <a:ext cx="6652700" cy="3277820"/>
          </a:xfrm>
          <a:prstGeom prst="rect">
            <a:avLst/>
          </a:prstGeom>
          <a:ln>
            <a:solidFill>
              <a:schemeClr val="bg1"/>
            </a:solidFill>
          </a:ln>
        </p:spPr>
        <p:txBody>
          <a:bodyPr wrap="square">
            <a:spAutoFit/>
          </a:bodyPr>
          <a:lstStyle/>
          <a:p>
            <a:r>
              <a:rPr lang="en-US" sz="2300" dirty="0">
                <a:latin typeface="Myriad Pro" panose="020B0503030403020204" charset="0"/>
              </a:rPr>
              <a:t>A restriction enzyme, also called restriction endonuclease, is a protein produced by bacteria and it cleaves DNA at specific sites along the molecule.</a:t>
            </a:r>
          </a:p>
          <a:p>
            <a:r>
              <a:rPr lang="en-US" sz="2300" dirty="0">
                <a:latin typeface="Myriad Pro" panose="020B0503030403020204" charset="0"/>
              </a:rPr>
              <a:t>A bacterium uses a restriction enzyme to defend itself against bacterial viruses called bacteriophages.</a:t>
            </a:r>
          </a:p>
          <a:p>
            <a:r>
              <a:rPr lang="en-US" sz="2300" dirty="0">
                <a:latin typeface="Myriad Pro" panose="020B0503030403020204" charset="0"/>
              </a:rPr>
              <a:t>Restriction enzymes can be isolated from bacterial cells and used in the laboratory  to cut DNA into smaller fragments in order to study differences and similarities in fragment length among individuals.</a:t>
            </a:r>
          </a:p>
        </p:txBody>
      </p:sp>
      <p:sp>
        <p:nvSpPr>
          <p:cNvPr id="13" name="Subtitle 2">
            <a:extLst>
              <a:ext uri="{FF2B5EF4-FFF2-40B4-BE49-F238E27FC236}">
                <a16:creationId xmlns:a16="http://schemas.microsoft.com/office/drawing/2014/main" id="{655D1184-17FD-D34E-B226-D56D0AB3A998}"/>
              </a:ext>
            </a:extLst>
          </p:cNvPr>
          <p:cNvSpPr txBox="1">
            <a:spLocks/>
          </p:cNvSpPr>
          <p:nvPr/>
        </p:nvSpPr>
        <p:spPr>
          <a:xfrm>
            <a:off x="2848436" y="6566796"/>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14" name="Title 1">
            <a:extLst>
              <a:ext uri="{FF2B5EF4-FFF2-40B4-BE49-F238E27FC236}">
                <a16:creationId xmlns:a16="http://schemas.microsoft.com/office/drawing/2014/main" id="{6917A698-9938-E349-ADC9-4F4F79563B91}"/>
              </a:ext>
            </a:extLst>
          </p:cNvPr>
          <p:cNvSpPr txBox="1">
            <a:spLocks/>
          </p:cNvSpPr>
          <p:nvPr/>
        </p:nvSpPr>
        <p:spPr>
          <a:xfrm>
            <a:off x="706216" y="0"/>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What is a restriction enzyme?</a:t>
            </a:r>
            <a:endParaRPr lang="fr-ML"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endParaRPr>
          </a:p>
        </p:txBody>
      </p:sp>
      <p:sp>
        <p:nvSpPr>
          <p:cNvPr id="5" name="TextBox 4"/>
          <p:cNvSpPr txBox="1"/>
          <p:nvPr/>
        </p:nvSpPr>
        <p:spPr>
          <a:xfrm>
            <a:off x="7359445" y="3891508"/>
            <a:ext cx="4771154" cy="307777"/>
          </a:xfrm>
          <a:prstGeom prst="rect">
            <a:avLst/>
          </a:prstGeom>
          <a:noFill/>
        </p:spPr>
        <p:txBody>
          <a:bodyPr wrap="square" rtlCol="0">
            <a:spAutoFit/>
          </a:bodyPr>
          <a:lstStyle/>
          <a:p>
            <a:r>
              <a:rPr lang="en-US" sz="1400" dirty="0">
                <a:latin typeface="Myriad Pro" panose="020B0503030403020204" charset="0"/>
              </a:rPr>
              <a:t>Doc2: Bacteriophages infecting a bacterium (by M. </a:t>
            </a:r>
            <a:r>
              <a:rPr lang="en-US" sz="1400" dirty="0" err="1">
                <a:latin typeface="Myriad Pro" panose="020B0503030403020204" charset="0"/>
              </a:rPr>
              <a:t>Ouaidat</a:t>
            </a:r>
            <a:r>
              <a:rPr lang="en-US" sz="1400" dirty="0">
                <a:latin typeface="Myriad Pro" panose="020B0503030403020204" charset="0"/>
              </a:rPr>
              <a:t>)</a:t>
            </a:r>
          </a:p>
        </p:txBody>
      </p:sp>
      <p:pic>
        <p:nvPicPr>
          <p:cNvPr id="6" name="Picture Placeholder 10"/>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301813" y="1109249"/>
            <a:ext cx="4766053" cy="2738396"/>
          </a:xfrm>
          <a:prstGeom prst="rect">
            <a:avLst/>
          </a:prstGeom>
          <a:ln>
            <a:noFill/>
          </a:ln>
          <a:effectLst>
            <a:softEdge rad="112500"/>
          </a:effectLst>
        </p:spPr>
      </p:pic>
    </p:spTree>
    <p:extLst>
      <p:ext uri="{BB962C8B-B14F-4D97-AF65-F5344CB8AC3E}">
        <p14:creationId xmlns:p14="http://schemas.microsoft.com/office/powerpoint/2010/main" val="396365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48913" y="3528689"/>
            <a:ext cx="5899355" cy="307777"/>
          </a:xfrm>
          <a:prstGeom prst="rect">
            <a:avLst/>
          </a:prstGeom>
          <a:noFill/>
        </p:spPr>
        <p:txBody>
          <a:bodyPr wrap="square" rtlCol="0">
            <a:spAutoFit/>
          </a:bodyPr>
          <a:lstStyle/>
          <a:p>
            <a:r>
              <a:rPr lang="en-US" sz="1400" dirty="0">
                <a:latin typeface="Myriad Pro" panose="020B0503030403020204" charset="0"/>
              </a:rPr>
              <a:t>Doc3: Restriction enzymes and their restriction sites ( CRDP)</a:t>
            </a:r>
          </a:p>
        </p:txBody>
      </p:sp>
      <p:sp>
        <p:nvSpPr>
          <p:cNvPr id="13" name="Subtitle 2">
            <a:extLst>
              <a:ext uri="{FF2B5EF4-FFF2-40B4-BE49-F238E27FC236}">
                <a16:creationId xmlns:a16="http://schemas.microsoft.com/office/drawing/2014/main" id="{655D1184-17FD-D34E-B226-D56D0AB3A998}"/>
              </a:ext>
            </a:extLst>
          </p:cNvPr>
          <p:cNvSpPr txBox="1">
            <a:spLocks/>
          </p:cNvSpPr>
          <p:nvPr/>
        </p:nvSpPr>
        <p:spPr>
          <a:xfrm>
            <a:off x="2885477" y="6579205"/>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14" name="Title 1">
            <a:extLst>
              <a:ext uri="{FF2B5EF4-FFF2-40B4-BE49-F238E27FC236}">
                <a16:creationId xmlns:a16="http://schemas.microsoft.com/office/drawing/2014/main" id="{6917A698-9938-E349-ADC9-4F4F79563B91}"/>
              </a:ext>
            </a:extLst>
          </p:cNvPr>
          <p:cNvSpPr txBox="1">
            <a:spLocks/>
          </p:cNvSpPr>
          <p:nvPr/>
        </p:nvSpPr>
        <p:spPr>
          <a:xfrm>
            <a:off x="757771" y="-24998"/>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What is a restriction enzyme?</a:t>
            </a:r>
            <a:endParaRPr lang="fr-ML"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endParaRPr>
          </a:p>
        </p:txBody>
      </p:sp>
      <p:sp>
        <p:nvSpPr>
          <p:cNvPr id="15" name="Rectangle 14"/>
          <p:cNvSpPr/>
          <p:nvPr/>
        </p:nvSpPr>
        <p:spPr>
          <a:xfrm>
            <a:off x="464945" y="1005443"/>
            <a:ext cx="6962108" cy="3139321"/>
          </a:xfrm>
          <a:prstGeom prst="rect">
            <a:avLst/>
          </a:prstGeom>
        </p:spPr>
        <p:txBody>
          <a:bodyPr wrap="square">
            <a:spAutoFit/>
          </a:bodyPr>
          <a:lstStyle/>
          <a:p>
            <a:pPr algn="just"/>
            <a:r>
              <a:rPr lang="en-US" sz="2200" dirty="0">
                <a:latin typeface="Myriad Pro" panose="020B0503030403020204" charset="0"/>
              </a:rPr>
              <a:t>Each restriction enzyme recognizes a short and specific sequence of nucleotide bases. These regions are called recognition sequences, or recognition sites, and are randomly distributed throughout the DNA, usually 4 to 8 base pair long. </a:t>
            </a:r>
          </a:p>
          <a:p>
            <a:pPr algn="just"/>
            <a:r>
              <a:rPr lang="en-US" sz="2200" dirty="0">
                <a:latin typeface="Myriad Pro" panose="020B0503030403020204" charset="0"/>
              </a:rPr>
              <a:t>Document 3 shows some examples of restriction enzymes and their restriction sites while document 4 shows the cleavage of a bacterial DNA molecule by two different restriction enzymes, Not I and Eco RI.</a:t>
            </a:r>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863" r="2819"/>
          <a:stretch/>
        </p:blipFill>
        <p:spPr>
          <a:xfrm>
            <a:off x="7628477" y="1005443"/>
            <a:ext cx="4485799" cy="2452074"/>
          </a:xfrm>
          <a:ln>
            <a:solidFill>
              <a:schemeClr val="tx1"/>
            </a:solidFill>
          </a:ln>
        </p:spPr>
      </p:pic>
      <p:pic>
        <p:nvPicPr>
          <p:cNvPr id="5" name="Picture 4"/>
          <p:cNvPicPr>
            <a:picLocks noChangeAspect="1"/>
          </p:cNvPicPr>
          <p:nvPr/>
        </p:nvPicPr>
        <p:blipFill>
          <a:blip r:embed="rId4"/>
          <a:stretch>
            <a:fillRect/>
          </a:stretch>
        </p:blipFill>
        <p:spPr>
          <a:xfrm>
            <a:off x="8603673" y="3893550"/>
            <a:ext cx="3070139" cy="2076121"/>
          </a:xfrm>
          <a:prstGeom prst="rect">
            <a:avLst/>
          </a:prstGeom>
        </p:spPr>
      </p:pic>
      <p:sp>
        <p:nvSpPr>
          <p:cNvPr id="16" name="TextBox 15"/>
          <p:cNvSpPr txBox="1"/>
          <p:nvPr/>
        </p:nvSpPr>
        <p:spPr>
          <a:xfrm>
            <a:off x="8603673" y="5957873"/>
            <a:ext cx="3588327" cy="523220"/>
          </a:xfrm>
          <a:prstGeom prst="rect">
            <a:avLst/>
          </a:prstGeom>
          <a:noFill/>
        </p:spPr>
        <p:txBody>
          <a:bodyPr wrap="square" rtlCol="0">
            <a:spAutoFit/>
          </a:bodyPr>
          <a:lstStyle/>
          <a:p>
            <a:r>
              <a:rPr lang="en-US" sz="1400" dirty="0">
                <a:latin typeface="Myriad Pro" panose="020B0503030403020204" charset="0"/>
              </a:rPr>
              <a:t>Doc4: DNA molecule cut with different restriction enzymes –( CRDP)</a:t>
            </a:r>
          </a:p>
        </p:txBody>
      </p:sp>
      <p:sp>
        <p:nvSpPr>
          <p:cNvPr id="9" name="CuadroTexto 238">
            <a:extLst>
              <a:ext uri="{FF2B5EF4-FFF2-40B4-BE49-F238E27FC236}">
                <a16:creationId xmlns:a16="http://schemas.microsoft.com/office/drawing/2014/main" id="{2830963B-BD2B-4315-869B-28169C95D72C}"/>
              </a:ext>
            </a:extLst>
          </p:cNvPr>
          <p:cNvSpPr txBox="1"/>
          <p:nvPr/>
        </p:nvSpPr>
        <p:spPr>
          <a:xfrm>
            <a:off x="189526" y="4097445"/>
            <a:ext cx="8172038" cy="2462213"/>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r>
              <a:rPr lang="en-US" sz="2200" b="1" dirty="0">
                <a:solidFill>
                  <a:schemeClr val="accent5">
                    <a:lumMod val="75000"/>
                  </a:schemeClr>
                </a:solidFill>
                <a:latin typeface="Myriad Pro" panose="020B0503030403020204" charset="0"/>
              </a:rPr>
              <a:t>3- Specify, referring to document 4, the number of the restriction sites for each enzyme (Not I and Eco RI) found in the bacterial DNA molecule.</a:t>
            </a:r>
          </a:p>
          <a:p>
            <a:pPr marL="285750"/>
            <a:r>
              <a:rPr lang="en-US" sz="2200" dirty="0">
                <a:latin typeface="Myriad Pro" panose="020B0503030403020204" charset="0"/>
              </a:rPr>
              <a:t>The number of restriction sites for Not I is three since this enzyme cuts the DNA molecule into 4 fragments. </a:t>
            </a:r>
          </a:p>
          <a:p>
            <a:pPr marL="344488"/>
            <a:r>
              <a:rPr lang="en-US" sz="2200" dirty="0">
                <a:latin typeface="Myriad Pro" panose="020B0503030403020204" charset="0"/>
              </a:rPr>
              <a:t>The number of restriction sites for Eco RI is six since this enzyme cuts the DNA molecule into 7 fragments.</a:t>
            </a:r>
          </a:p>
        </p:txBody>
      </p:sp>
      <p:sp>
        <p:nvSpPr>
          <p:cNvPr id="4" name="Rectangle 3"/>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8707979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wipe(left)">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wipe(left)">
                                      <p:cBhvr>
                                        <p:cTn id="34" dur="500"/>
                                        <p:tgtEl>
                                          <p:spTgt spid="9">
                                            <p:txEl>
                                              <p:pRg st="1" end="1"/>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wipe(left)">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238">
            <a:extLst>
              <a:ext uri="{FF2B5EF4-FFF2-40B4-BE49-F238E27FC236}">
                <a16:creationId xmlns:a16="http://schemas.microsoft.com/office/drawing/2014/main" id="{CD3B25ED-F54B-424D-BBF1-6780A3737C07}"/>
              </a:ext>
            </a:extLst>
          </p:cNvPr>
          <p:cNvSpPr txBox="1"/>
          <p:nvPr/>
        </p:nvSpPr>
        <p:spPr>
          <a:xfrm>
            <a:off x="883763" y="728846"/>
            <a:ext cx="10916041" cy="784830"/>
          </a:xfrm>
          <a:prstGeom prst="rect">
            <a:avLst/>
          </a:prstGeom>
          <a:noFill/>
        </p:spPr>
        <p:txBody>
          <a:bodyPr wrap="square" rtlCol="0">
            <a:spAutoFit/>
          </a:bodyPr>
          <a:lstStyle/>
          <a:p>
            <a:r>
              <a:rPr lang="en-US" sz="2200" dirty="0">
                <a:latin typeface="Myriad Pro" panose="020B0503030403020204" charset="0"/>
                <a:cs typeface="Times New Roman" panose="02020603050405020304" pitchFamily="18" charset="0"/>
              </a:rPr>
              <a:t>Click the link below to observe a video about gel electrophoresis; then answer the questions which follow</a:t>
            </a:r>
            <a:r>
              <a:rPr lang="en-US" sz="2300" dirty="0">
                <a:latin typeface="Myriad Pro" panose="020B0503030403020204" charset="0"/>
                <a:cs typeface="Times New Roman" panose="02020603050405020304" pitchFamily="18" charset="0"/>
              </a:rPr>
              <a:t>.</a:t>
            </a:r>
            <a:endParaRPr lang="en-US" sz="2300" dirty="0">
              <a:latin typeface="Myriad Pro" panose="020B0503030403020204" charset="0"/>
            </a:endParaRP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806936" y="-75615"/>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Gel electrophoresis</a:t>
            </a:r>
          </a:p>
        </p:txBody>
      </p:sp>
      <p:sp>
        <p:nvSpPr>
          <p:cNvPr id="14" name="TextBox 13"/>
          <p:cNvSpPr txBox="1"/>
          <p:nvPr/>
        </p:nvSpPr>
        <p:spPr>
          <a:xfrm>
            <a:off x="8263704" y="5986208"/>
            <a:ext cx="4435809" cy="307777"/>
          </a:xfrm>
          <a:prstGeom prst="rect">
            <a:avLst/>
          </a:prstGeom>
          <a:noFill/>
        </p:spPr>
        <p:txBody>
          <a:bodyPr wrap="square" rtlCol="0">
            <a:spAutoFit/>
          </a:bodyPr>
          <a:lstStyle/>
          <a:p>
            <a:r>
              <a:rPr lang="en-US" sz="1400" dirty="0">
                <a:latin typeface="Myriad Pro" panose="020B0503030403020204" charset="0"/>
              </a:rPr>
              <a:t>Doc5: DNA gel electrophoresis bands</a:t>
            </a:r>
          </a:p>
        </p:txBody>
      </p:sp>
      <p:sp>
        <p:nvSpPr>
          <p:cNvPr id="18" name="Subtitle 2">
            <a:extLst>
              <a:ext uri="{FF2B5EF4-FFF2-40B4-BE49-F238E27FC236}">
                <a16:creationId xmlns:a16="http://schemas.microsoft.com/office/drawing/2014/main" id="{655D1184-17FD-D34E-B226-D56D0AB3A998}"/>
              </a:ext>
            </a:extLst>
          </p:cNvPr>
          <p:cNvSpPr txBox="1">
            <a:spLocks/>
          </p:cNvSpPr>
          <p:nvPr/>
        </p:nvSpPr>
        <p:spPr>
          <a:xfrm>
            <a:off x="3016101" y="6568935"/>
            <a:ext cx="9022018" cy="21698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a:t>
            </a:r>
            <a:r>
              <a:rPr lang="en-US" sz="900" dirty="0" err="1">
                <a:latin typeface="Myriad Pro" panose="020B0503030403020204" pitchFamily="34" charset="0"/>
                <a:ea typeface="GE SS Two Light" panose="020A0503020102020204" pitchFamily="18" charset="-78"/>
                <a:cs typeface="GE SS Two Light" panose="020A0503020102020204" pitchFamily="18" charset="-78"/>
              </a:rPr>
              <a:t>Yart</a:t>
            </a:r>
            <a:r>
              <a:rPr lang="en-US" sz="900" dirty="0">
                <a:latin typeface="Myriad Pro" panose="020B0503030403020204" pitchFamily="34" charset="0"/>
                <a:ea typeface="GE SS Two Light" panose="020A0503020102020204" pitchFamily="18" charset="-78"/>
                <a:cs typeface="GE SS Two Light" panose="020A0503020102020204" pitchFamily="18" charset="-78"/>
              </a:rPr>
              <a:t> I/ Life Sciences - English </a:t>
            </a:r>
          </a:p>
        </p:txBody>
      </p:sp>
      <p:sp>
        <p:nvSpPr>
          <p:cNvPr id="2" name="Rectangle 1"/>
          <p:cNvSpPr/>
          <p:nvPr/>
        </p:nvSpPr>
        <p:spPr>
          <a:xfrm>
            <a:off x="2524214" y="1112662"/>
            <a:ext cx="9513906" cy="369332"/>
          </a:xfrm>
          <a:prstGeom prst="rect">
            <a:avLst/>
          </a:prstGeom>
        </p:spPr>
        <p:txBody>
          <a:bodyPr wrap="square">
            <a:spAutoFit/>
          </a:bodyPr>
          <a:lstStyle/>
          <a:p>
            <a:r>
              <a:rPr lang="en-US" dirty="0">
                <a:latin typeface="Myriad Pro" panose="020B0503030403020204" pitchFamily="34" charset="0"/>
                <a:hlinkClick r:id="rId2"/>
              </a:rPr>
              <a:t>https://www.youtube.com/watch?v=KsMd3LZ0Rvo&amp;list=UU70I-YRzPRWO-E315lHXIMA&amp;index=29</a:t>
            </a:r>
            <a:endParaRPr lang="en-US" dirty="0">
              <a:latin typeface="Myriad Pro" panose="020B0503030403020204" pitchFamily="34" charset="0"/>
            </a:endParaRPr>
          </a:p>
        </p:txBody>
      </p:sp>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4053" b="5384"/>
          <a:stretch/>
        </p:blipFill>
        <p:spPr>
          <a:xfrm>
            <a:off x="7724790" y="2083373"/>
            <a:ext cx="4430806" cy="3808749"/>
          </a:xfrm>
          <a:prstGeom prst="rect">
            <a:avLst/>
          </a:prstGeom>
          <a:ln>
            <a:noFill/>
          </a:ln>
          <a:effectLst>
            <a:outerShdw blurRad="292100" dist="139700" dir="2700000" algn="tl" rotWithShape="0">
              <a:srgbClr val="333333">
                <a:alpha val="65000"/>
              </a:srgbClr>
            </a:outerShdw>
          </a:effectLst>
        </p:spPr>
      </p:pic>
      <p:sp>
        <p:nvSpPr>
          <p:cNvPr id="13" name="CuadroTexto 238">
            <a:extLst>
              <a:ext uri="{FF2B5EF4-FFF2-40B4-BE49-F238E27FC236}">
                <a16:creationId xmlns:a16="http://schemas.microsoft.com/office/drawing/2014/main" id="{CD3B25ED-F54B-424D-BBF1-6780A3737C07}"/>
              </a:ext>
            </a:extLst>
          </p:cNvPr>
          <p:cNvSpPr txBox="1"/>
          <p:nvPr/>
        </p:nvSpPr>
        <p:spPr>
          <a:xfrm>
            <a:off x="447059" y="1778436"/>
            <a:ext cx="7167716" cy="4832092"/>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b="1" dirty="0">
                <a:solidFill>
                  <a:schemeClr val="accent5">
                    <a:lumMod val="75000"/>
                  </a:schemeClr>
                </a:solidFill>
                <a:latin typeface="Myriad Pro" panose="020B0503030403020204" charset="0"/>
              </a:rPr>
              <a:t>4- What is the aim of the DNA gel electrophoresis?</a:t>
            </a:r>
          </a:p>
          <a:p>
            <a:pPr marL="344488"/>
            <a:r>
              <a:rPr lang="en-US" sz="2200" dirty="0">
                <a:latin typeface="Myriad Pro" panose="020B0503030403020204" charset="0"/>
              </a:rPr>
              <a:t>It is a technique used to separate the DNA fragments on a semi-solid gel.</a:t>
            </a:r>
          </a:p>
          <a:p>
            <a:pPr marL="344488" indent="-344488"/>
            <a:r>
              <a:rPr lang="en-US" sz="2200" b="1" dirty="0">
                <a:solidFill>
                  <a:schemeClr val="accent5">
                    <a:lumMod val="75000"/>
                  </a:schemeClr>
                </a:solidFill>
                <a:latin typeface="Myriad Pro" panose="020B0503030403020204" charset="0"/>
              </a:rPr>
              <a:t>5- Indicate the direction of migration of the DNA fragments on the gel. Justify your answer.</a:t>
            </a:r>
          </a:p>
          <a:p>
            <a:pPr marL="344488"/>
            <a:r>
              <a:rPr lang="en-US" sz="2200" dirty="0">
                <a:latin typeface="Myriad Pro" panose="020B0503030403020204" charset="0"/>
              </a:rPr>
              <a:t>DNA fragments in the semi-solid gel migrate from the negative electrode to the positive one due to the presence of phosphate groups that charge the DNA negatively.</a:t>
            </a:r>
          </a:p>
          <a:p>
            <a:pPr marL="344488" indent="-344488"/>
            <a:r>
              <a:rPr lang="en-US" sz="2200" b="1" dirty="0">
                <a:solidFill>
                  <a:schemeClr val="accent5">
                    <a:lumMod val="75000"/>
                  </a:schemeClr>
                </a:solidFill>
                <a:latin typeface="Myriad Pro" panose="020B0503030403020204" charset="0"/>
              </a:rPr>
              <a:t>6- What does the distance of migration of each DNA fragment depend on?</a:t>
            </a:r>
          </a:p>
          <a:p>
            <a:pPr marL="344488"/>
            <a:r>
              <a:rPr lang="en-US" sz="2200" dirty="0">
                <a:latin typeface="Myriad Pro" panose="020B0503030403020204" charset="0"/>
              </a:rPr>
              <a:t>It depends on the size of DNA fragments: the longest DNA fragments are the nearest to the well while the shorter ones travel </a:t>
            </a:r>
            <a:r>
              <a:rPr lang="en-US" sz="2200" dirty="0">
                <a:solidFill>
                  <a:schemeClr val="tx1"/>
                </a:solidFill>
                <a:latin typeface="Myriad Pro" panose="020B0503030403020204" charset="0"/>
              </a:rPr>
              <a:t>farther distance </a:t>
            </a:r>
            <a:r>
              <a:rPr lang="en-US" sz="2200" dirty="0">
                <a:latin typeface="Myriad Pro" panose="020B0503030403020204" charset="0"/>
              </a:rPr>
              <a:t>on the gel.</a:t>
            </a:r>
          </a:p>
        </p:txBody>
      </p:sp>
      <p:sp>
        <p:nvSpPr>
          <p:cNvPr id="4" name="Rectangle 3"/>
          <p:cNvSpPr/>
          <p:nvPr/>
        </p:nvSpPr>
        <p:spPr>
          <a:xfrm>
            <a:off x="8263704" y="6293985"/>
            <a:ext cx="3639138" cy="261610"/>
          </a:xfrm>
          <a:prstGeom prst="rect">
            <a:avLst/>
          </a:prstGeom>
        </p:spPr>
        <p:txBody>
          <a:bodyPr wrap="none">
            <a:spAutoFit/>
          </a:bodyPr>
          <a:lstStyle/>
          <a:p>
            <a:r>
              <a:rPr lang="en-US" sz="1100" dirty="0">
                <a:latin typeface="Myriad Pro" panose="020B0503030403020204" charset="0"/>
                <a:hlinkClick r:id="rId4"/>
              </a:rPr>
              <a:t>https://www.flickr.com/photos/yourgenome/26344046544</a:t>
            </a:r>
            <a:endParaRPr lang="en-US" sz="1100" dirty="0">
              <a:latin typeface="Myriad Pro" panose="020B0503030403020204" charset="0"/>
            </a:endParaRPr>
          </a:p>
        </p:txBody>
      </p:sp>
    </p:spTree>
    <p:extLst>
      <p:ext uri="{BB962C8B-B14F-4D97-AF65-F5344CB8AC3E}">
        <p14:creationId xmlns:p14="http://schemas.microsoft.com/office/powerpoint/2010/main" val="1298747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wipe(left)">
                                      <p:cBhvr>
                                        <p:cTn id="24" dur="500"/>
                                        <p:tgtEl>
                                          <p:spTgt spid="13">
                                            <p:txEl>
                                              <p:pRg st="2" end="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Effect transition="in" filter="wipe(left)">
                                      <p:cBhvr>
                                        <p:cTn id="30" dur="500"/>
                                        <p:tgtEl>
                                          <p:spTgt spid="1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wipe(left)">
                                      <p:cBhvr>
                                        <p:cTn id="35" dur="500"/>
                                        <p:tgtEl>
                                          <p:spTgt spid="1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
                                            <p:txEl>
                                              <p:pRg st="3" end="3"/>
                                            </p:txEl>
                                          </p:spTgt>
                                        </p:tgtEl>
                                        <p:attrNameLst>
                                          <p:attrName>style.visibility</p:attrName>
                                        </p:attrNameLst>
                                      </p:cBhvr>
                                      <p:to>
                                        <p:strVal val="visible"/>
                                      </p:to>
                                    </p:set>
                                    <p:animEffect transition="in" filter="wipe(left)">
                                      <p:cBhvr>
                                        <p:cTn id="40" dur="500"/>
                                        <p:tgtEl>
                                          <p:spTgt spid="1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
                                            <p:txEl>
                                              <p:pRg st="5" end="5"/>
                                            </p:txEl>
                                          </p:spTgt>
                                        </p:tgtEl>
                                        <p:attrNameLst>
                                          <p:attrName>style.visibility</p:attrName>
                                        </p:attrNameLst>
                                      </p:cBhvr>
                                      <p:to>
                                        <p:strVal val="visible"/>
                                      </p:to>
                                    </p:set>
                                    <p:animEffect transition="in" filter="wipe(left)">
                                      <p:cBhvr>
                                        <p:cTn id="45"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238">
            <a:extLst>
              <a:ext uri="{FF2B5EF4-FFF2-40B4-BE49-F238E27FC236}">
                <a16:creationId xmlns:a16="http://schemas.microsoft.com/office/drawing/2014/main" id="{CD3B25ED-F54B-424D-BBF1-6780A3737C07}"/>
              </a:ext>
            </a:extLst>
          </p:cNvPr>
          <p:cNvSpPr txBox="1"/>
          <p:nvPr/>
        </p:nvSpPr>
        <p:spPr>
          <a:xfrm>
            <a:off x="419991" y="1670522"/>
            <a:ext cx="6499077" cy="4832092"/>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b="1" dirty="0">
                <a:solidFill>
                  <a:schemeClr val="accent5">
                    <a:lumMod val="75000"/>
                  </a:schemeClr>
                </a:solidFill>
                <a:latin typeface="Myriad Pro" panose="020B0503030403020204" charset="0"/>
              </a:rPr>
              <a:t>7- Explain the obtained results.</a:t>
            </a:r>
          </a:p>
          <a:p>
            <a:pPr marL="285750"/>
            <a:r>
              <a:rPr lang="en-US" sz="2200" dirty="0">
                <a:solidFill>
                  <a:schemeClr val="tx1"/>
                </a:solidFill>
                <a:latin typeface="Myriad Pro" panose="020B0503030403020204" charset="0"/>
              </a:rPr>
              <a:t>As shown in document 6a, two bands “a” and “b” appear after electrophoresis of allele 1  while one band “c” appears on the gel for allele 2 after treating both alleles with Bam HI . There exists an additional restriction site in allele 1 which is absent in allele 2 due to substitution of nucleotide G by A in allele 2 that leads to the modification of the restriction site that becomes unknown by Bam HI. Consequently, allele 1 shows two bands due to being cleaved at this site to two fragments while allele B will not be cleaved at this same site due to the absence of recognition sequence, and eventually will end up with one longer fragment.</a:t>
            </a:r>
            <a:endParaRPr lang="en-US" sz="2200" b="1" dirty="0">
              <a:latin typeface="Myriad Pro" panose="020B0503030403020204" charset="0"/>
            </a:endParaRP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905255" y="-41551"/>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Gel Electrophoresis</a:t>
            </a:r>
          </a:p>
        </p:txBody>
      </p:sp>
      <p:sp>
        <p:nvSpPr>
          <p:cNvPr id="20" name="TextBox 19"/>
          <p:cNvSpPr txBox="1"/>
          <p:nvPr/>
        </p:nvSpPr>
        <p:spPr>
          <a:xfrm>
            <a:off x="6954053" y="5287019"/>
            <a:ext cx="5088470" cy="523220"/>
          </a:xfrm>
          <a:prstGeom prst="rect">
            <a:avLst/>
          </a:prstGeom>
          <a:noFill/>
        </p:spPr>
        <p:txBody>
          <a:bodyPr wrap="square" rtlCol="0">
            <a:spAutoFit/>
          </a:bodyPr>
          <a:lstStyle/>
          <a:p>
            <a:r>
              <a:rPr lang="en-US" sz="1400" dirty="0">
                <a:latin typeface="Myriad Pro" panose="020B0503030403020204" charset="0"/>
              </a:rPr>
              <a:t>Doc6a: Electrophoresis of two different alleles cleaved </a:t>
            </a:r>
          </a:p>
          <a:p>
            <a:r>
              <a:rPr lang="en-US" sz="1400" dirty="0">
                <a:latin typeface="Myriad Pro" panose="020B0503030403020204" charset="0"/>
              </a:rPr>
              <a:t> by the same restriction enzyme (CRDP)</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20505" y="6602289"/>
            <a:ext cx="9022018" cy="21698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068" y="2121913"/>
            <a:ext cx="5158439" cy="3146295"/>
          </a:xfrm>
          <a:prstGeom prst="rect">
            <a:avLst/>
          </a:prstGeom>
        </p:spPr>
      </p:pic>
      <p:sp>
        <p:nvSpPr>
          <p:cNvPr id="3" name="Rectangle 2"/>
          <p:cNvSpPr/>
          <p:nvPr/>
        </p:nvSpPr>
        <p:spPr>
          <a:xfrm>
            <a:off x="471949" y="801406"/>
            <a:ext cx="10038735" cy="769441"/>
          </a:xfrm>
          <a:prstGeom prst="rect">
            <a:avLst/>
          </a:prstGeom>
        </p:spPr>
        <p:txBody>
          <a:bodyPr wrap="square">
            <a:spAutoFit/>
          </a:bodyPr>
          <a:lstStyle/>
          <a:p>
            <a:r>
              <a:rPr lang="en-US" sz="2200" dirty="0">
                <a:latin typeface="Myriad Pro" panose="020B0503030403020204" charset="0"/>
              </a:rPr>
              <a:t>Document 6a shows the electrophoresis of a fragment of each of two different alleles, allele 1 and allele 2, treated by the same restriction enzyme, Bam HI. </a:t>
            </a:r>
          </a:p>
        </p:txBody>
      </p:sp>
      <p:sp>
        <p:nvSpPr>
          <p:cNvPr id="5" name="TextBox 4"/>
          <p:cNvSpPr txBox="1"/>
          <p:nvPr/>
        </p:nvSpPr>
        <p:spPr>
          <a:xfrm>
            <a:off x="7332998" y="1626066"/>
            <a:ext cx="1991032" cy="400110"/>
          </a:xfrm>
          <a:prstGeom prst="rect">
            <a:avLst/>
          </a:prstGeom>
          <a:noFill/>
        </p:spPr>
        <p:txBody>
          <a:bodyPr wrap="square" rtlCol="0">
            <a:spAutoFit/>
          </a:bodyPr>
          <a:lstStyle/>
          <a:p>
            <a:r>
              <a:rPr lang="en-US" sz="2000" b="1" dirty="0">
                <a:latin typeface="Myriad Pro" panose="020B0503030403020204" charset="0"/>
              </a:rPr>
              <a:t>Allele 1</a:t>
            </a:r>
          </a:p>
        </p:txBody>
      </p:sp>
      <p:sp>
        <p:nvSpPr>
          <p:cNvPr id="10" name="TextBox 9"/>
          <p:cNvSpPr txBox="1"/>
          <p:nvPr/>
        </p:nvSpPr>
        <p:spPr>
          <a:xfrm>
            <a:off x="10086475" y="1721803"/>
            <a:ext cx="1991032" cy="400110"/>
          </a:xfrm>
          <a:prstGeom prst="rect">
            <a:avLst/>
          </a:prstGeom>
          <a:noFill/>
        </p:spPr>
        <p:txBody>
          <a:bodyPr wrap="square" rtlCol="0">
            <a:spAutoFit/>
          </a:bodyPr>
          <a:lstStyle/>
          <a:p>
            <a:r>
              <a:rPr lang="en-US" sz="2000" b="1" dirty="0">
                <a:latin typeface="Myriad Pro" panose="020B0503030403020204" charset="0"/>
              </a:rPr>
              <a:t>Allele 2</a:t>
            </a:r>
          </a:p>
        </p:txBody>
      </p:sp>
      <p:sp>
        <p:nvSpPr>
          <p:cNvPr id="4" name="Rectangle 3"/>
          <p:cNvSpPr/>
          <p:nvPr/>
        </p:nvSpPr>
        <p:spPr>
          <a:xfrm>
            <a:off x="7896877" y="2081396"/>
            <a:ext cx="712991" cy="354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0510684" y="2121913"/>
            <a:ext cx="712991" cy="3708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240612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2500"/>
                            </p:stCondLst>
                            <p:childTnLst>
                              <p:par>
                                <p:cTn id="23" presetID="16" presetClass="entr" presetSubtype="2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3000"/>
                            </p:stCondLst>
                            <p:childTnLst>
                              <p:par>
                                <p:cTn id="27" presetID="16" presetClass="entr" presetSubtype="21"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ircle(in)">
                                      <p:cBhvr>
                                        <p:cTn id="32" dur="2000"/>
                                        <p:tgtEl>
                                          <p:spTgt spid="4"/>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ircle(in)">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wipe(left)">
                                      <p:cBhvr>
                                        <p:cTn id="40" dur="500"/>
                                        <p:tgtEl>
                                          <p:spTgt spid="1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animEffect transition="in" filter="wipe(left)">
                                      <p:cBhvr>
                                        <p:cTn id="4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3" grpId="0"/>
      <p:bldP spid="5" grpId="0"/>
      <p:bldP spid="10" grpId="0"/>
      <p:bldP spid="4"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238">
            <a:extLst>
              <a:ext uri="{FF2B5EF4-FFF2-40B4-BE49-F238E27FC236}">
                <a16:creationId xmlns:a16="http://schemas.microsoft.com/office/drawing/2014/main" id="{CD3B25ED-F54B-424D-BBF1-6780A3737C07}"/>
              </a:ext>
            </a:extLst>
          </p:cNvPr>
          <p:cNvSpPr txBox="1"/>
          <p:nvPr/>
        </p:nvSpPr>
        <p:spPr>
          <a:xfrm>
            <a:off x="646720" y="1991864"/>
            <a:ext cx="5414756" cy="1200329"/>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344488" indent="-344488"/>
            <a:r>
              <a:rPr lang="en-US" sz="2400" b="1" dirty="0">
                <a:solidFill>
                  <a:schemeClr val="accent5">
                    <a:lumMod val="75000"/>
                  </a:schemeClr>
                </a:solidFill>
                <a:latin typeface="Myriad Pro" panose="020B0503030403020204" charset="0"/>
              </a:rPr>
              <a:t>8- Classify the fragments a, b, and c according to their decreasing length. Justify the answer.</a:t>
            </a:r>
          </a:p>
        </p:txBody>
      </p:sp>
      <p:sp>
        <p:nvSpPr>
          <p:cNvPr id="4" name="Rectangle 3"/>
          <p:cNvSpPr/>
          <p:nvPr/>
        </p:nvSpPr>
        <p:spPr>
          <a:xfrm>
            <a:off x="864545" y="3336188"/>
            <a:ext cx="5988883" cy="23083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400" dirty="0">
                <a:latin typeface="Myriad Pro" panose="020B0503030403020204" charset="0"/>
              </a:rPr>
              <a:t>c-a-b since the distance traveled by each DNA fragment is inversely proportional to its size. Band “c” is the nearest band from the well, which means that it is the longest one and band “b” is the farthest one from it, which means that it is the smallest one.</a:t>
            </a: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681244" y="38130"/>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Gel Electrophoresis</a:t>
            </a:r>
          </a:p>
        </p:txBody>
      </p:sp>
      <p:sp>
        <p:nvSpPr>
          <p:cNvPr id="20" name="TextBox 19"/>
          <p:cNvSpPr txBox="1"/>
          <p:nvPr/>
        </p:nvSpPr>
        <p:spPr>
          <a:xfrm>
            <a:off x="6853428" y="5238017"/>
            <a:ext cx="4384067" cy="523220"/>
          </a:xfrm>
          <a:prstGeom prst="rect">
            <a:avLst/>
          </a:prstGeom>
          <a:noFill/>
        </p:spPr>
        <p:txBody>
          <a:bodyPr wrap="square" rtlCol="0">
            <a:spAutoFit/>
          </a:bodyPr>
          <a:lstStyle/>
          <a:p>
            <a:r>
              <a:rPr lang="en-US" sz="1400" dirty="0">
                <a:latin typeface="Myriad Pro" panose="020B0503030403020204" charset="0"/>
              </a:rPr>
              <a:t>Doc6b: Electrophoresis of two different alleles cleaved  by the same restriction enzyme (CRDP)</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20505" y="6638838"/>
            <a:ext cx="9022018" cy="511422"/>
          </a:xfrm>
          <a:prstGeom prst="rect">
            <a:avLst/>
          </a:prstGeom>
        </p:spPr>
        <p:txBody>
          <a:bodyPr vert="horz" wrap="square" lIns="91440" tIns="45720" rIns="91440" bIns="4572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panose="020A0503020102020204" pitchFamily="18" charset="-78"/>
              </a:rPr>
              <a:t>Third Secondary Year/Part I/ Life Sciences - English </a:t>
            </a: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3" name="Rectangle 2"/>
          <p:cNvSpPr/>
          <p:nvPr/>
        </p:nvSpPr>
        <p:spPr>
          <a:xfrm>
            <a:off x="646720" y="945069"/>
            <a:ext cx="10985087" cy="830997"/>
          </a:xfrm>
          <a:prstGeom prst="rect">
            <a:avLst/>
          </a:prstGeom>
        </p:spPr>
        <p:txBody>
          <a:bodyPr wrap="square">
            <a:spAutoFit/>
          </a:bodyPr>
          <a:lstStyle/>
          <a:p>
            <a:r>
              <a:rPr lang="en-US" sz="2300" dirty="0">
                <a:latin typeface="Myriad Pro" panose="020B0503030403020204" charset="0"/>
              </a:rPr>
              <a:t>Document 6b shows the electrophoresis of a fragment of each of two different alleles, allele 1 and allele 2, cleaved  by the same restriction enzyme, Bam HI. </a:t>
            </a:r>
          </a:p>
        </p:txBody>
      </p:sp>
      <p:pic>
        <p:nvPicPr>
          <p:cNvPr id="6" name="Picture 5"/>
          <p:cNvPicPr>
            <a:picLocks noChangeAspect="1"/>
          </p:cNvPicPr>
          <p:nvPr/>
        </p:nvPicPr>
        <p:blipFill>
          <a:blip r:embed="rId2"/>
          <a:stretch>
            <a:fillRect/>
          </a:stretch>
        </p:blipFill>
        <p:spPr>
          <a:xfrm>
            <a:off x="6853428" y="2196977"/>
            <a:ext cx="4384067" cy="2881739"/>
          </a:xfrm>
          <a:prstGeom prst="rect">
            <a:avLst/>
          </a:prstGeom>
        </p:spPr>
      </p:pic>
    </p:spTree>
    <p:extLst>
      <p:ext uri="{BB962C8B-B14F-4D97-AF65-F5344CB8AC3E}">
        <p14:creationId xmlns:p14="http://schemas.microsoft.com/office/powerpoint/2010/main" val="202351533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left)">
                                      <p:cBhvr>
                                        <p:cTn id="2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8094</TotalTime>
  <Words>2130</Words>
  <Application>Microsoft Office PowerPoint</Application>
  <PresentationFormat>Widescreen</PresentationFormat>
  <Paragraphs>191</Paragraphs>
  <Slides>19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Myriad Pro Light</vt:lpstr>
      <vt:lpstr>Tw Cen MT</vt:lpstr>
      <vt:lpstr>Adobe Arabic</vt:lpstr>
      <vt:lpstr>Calibri</vt:lpstr>
      <vt:lpstr>Myriad Pro</vt:lpstr>
      <vt:lpstr>Arial</vt:lpstr>
      <vt:lpstr>Office Theme</vt:lpstr>
      <vt:lpstr>Detection of Genetic Polymorphism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العنوان (Activity)</dc:title>
  <dc:creator>Rana Abdallah</dc:creator>
  <cp:lastModifiedBy>Acer</cp:lastModifiedBy>
  <cp:revision>576</cp:revision>
  <dcterms:created xsi:type="dcterms:W3CDTF">2021-05-31T08:15:25Z</dcterms:created>
  <dcterms:modified xsi:type="dcterms:W3CDTF">2022-03-05T19:52:25Z</dcterms:modified>
</cp:coreProperties>
</file>